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9"/>
  </p:handoutMasterIdLst>
  <p:sldIdLst>
    <p:sldId id="256" r:id="rId2"/>
    <p:sldId id="264" r:id="rId3"/>
    <p:sldId id="258" r:id="rId4"/>
    <p:sldId id="266" r:id="rId5"/>
    <p:sldId id="301" r:id="rId6"/>
    <p:sldId id="302" r:id="rId7"/>
    <p:sldId id="269" r:id="rId8"/>
    <p:sldId id="277" r:id="rId9"/>
    <p:sldId id="278" r:id="rId10"/>
    <p:sldId id="274" r:id="rId11"/>
    <p:sldId id="280" r:id="rId12"/>
    <p:sldId id="270" r:id="rId13"/>
    <p:sldId id="271" r:id="rId14"/>
    <p:sldId id="281" r:id="rId15"/>
    <p:sldId id="284" r:id="rId16"/>
    <p:sldId id="287" r:id="rId17"/>
    <p:sldId id="286" r:id="rId18"/>
    <p:sldId id="283" r:id="rId19"/>
    <p:sldId id="288" r:id="rId20"/>
    <p:sldId id="307" r:id="rId21"/>
    <p:sldId id="297" r:id="rId22"/>
    <p:sldId id="298" r:id="rId23"/>
    <p:sldId id="299" r:id="rId24"/>
    <p:sldId id="308" r:id="rId25"/>
    <p:sldId id="303" r:id="rId26"/>
    <p:sldId id="309" r:id="rId27"/>
    <p:sldId id="26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420"/>
    <a:srgbClr val="9CC8DF"/>
    <a:srgbClr val="34305B"/>
    <a:srgbClr val="FCB33D"/>
    <a:srgbClr val="87BFDC"/>
    <a:srgbClr val="050037"/>
    <a:srgbClr val="4472C4"/>
    <a:srgbClr val="E9EBF5"/>
    <a:srgbClr val="302175"/>
    <a:srgbClr val="00A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83" autoAdjust="0"/>
    <p:restoredTop sz="94249" autoAdjust="0"/>
  </p:normalViewPr>
  <p:slideViewPr>
    <p:cSldViewPr snapToGrid="0">
      <p:cViewPr varScale="1">
        <p:scale>
          <a:sx n="85" d="100"/>
          <a:sy n="85" d="100"/>
        </p:scale>
        <p:origin x="125" y="62"/>
      </p:cViewPr>
      <p:guideLst/>
    </p:cSldViewPr>
  </p:slideViewPr>
  <p:notesTextViewPr>
    <p:cViewPr>
      <p:scale>
        <a:sx n="1" d="1"/>
        <a:sy n="1" d="1"/>
      </p:scale>
      <p:origin x="0" y="0"/>
    </p:cViewPr>
  </p:notesTextViewPr>
  <p:notesViewPr>
    <p:cSldViewPr snapToGrid="0" showGuides="1">
      <p:cViewPr varScale="1">
        <p:scale>
          <a:sx n="52" d="100"/>
          <a:sy n="52" d="100"/>
        </p:scale>
        <p:origin x="2862"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C87B0D-0F13-4D88-BEB9-15651C7AFF2F}" type="doc">
      <dgm:prSet loTypeId="urn:microsoft.com/office/officeart/2005/8/layout/orgChart1" loCatId="hierarchy" qsTypeId="urn:microsoft.com/office/officeart/2005/8/quickstyle/3d3" qsCatId="3D" csTypeId="urn:microsoft.com/office/officeart/2005/8/colors/accent0_3" csCatId="mainScheme" phldr="1"/>
      <dgm:spPr/>
      <dgm:t>
        <a:bodyPr/>
        <a:lstStyle/>
        <a:p>
          <a:endParaRPr lang="en-IN"/>
        </a:p>
      </dgm:t>
    </dgm:pt>
    <dgm:pt modelId="{8E0E4B2D-0319-45C2-8BAC-592C7F012693}">
      <dgm:prSet phldrT="[Text]" custT="1"/>
      <dgm:spPr/>
      <dgm:t>
        <a:bodyPr/>
        <a:lstStyle/>
        <a:p>
          <a:r>
            <a:rPr lang="en-US" sz="2000" dirty="0"/>
            <a:t>Problem</a:t>
          </a:r>
          <a:endParaRPr lang="en-IN" sz="2000" dirty="0"/>
        </a:p>
      </dgm:t>
    </dgm:pt>
    <dgm:pt modelId="{F1C89F1E-EC75-42E3-B90B-BE32F6DD27A3}" type="parTrans" cxnId="{43856F0A-8F79-4671-A573-5A573D7CDD9C}">
      <dgm:prSet/>
      <dgm:spPr/>
      <dgm:t>
        <a:bodyPr/>
        <a:lstStyle/>
        <a:p>
          <a:endParaRPr lang="en-IN" sz="3200"/>
        </a:p>
      </dgm:t>
    </dgm:pt>
    <dgm:pt modelId="{C233532E-4BD1-4E2E-8E03-4EC59DD4A44F}" type="sibTrans" cxnId="{43856F0A-8F79-4671-A573-5A573D7CDD9C}">
      <dgm:prSet/>
      <dgm:spPr/>
      <dgm:t>
        <a:bodyPr/>
        <a:lstStyle/>
        <a:p>
          <a:endParaRPr lang="en-IN" sz="3200"/>
        </a:p>
      </dgm:t>
    </dgm:pt>
    <dgm:pt modelId="{265E14AD-4BA0-43F2-8CDC-C784A78ADB87}">
      <dgm:prSet phldrT="[Text]" custT="1"/>
      <dgm:spPr/>
      <dgm:t>
        <a:bodyPr/>
        <a:lstStyle/>
        <a:p>
          <a:r>
            <a:rPr lang="en-US" sz="2000" dirty="0"/>
            <a:t>Regression</a:t>
          </a:r>
          <a:endParaRPr lang="en-IN" sz="2000" dirty="0"/>
        </a:p>
      </dgm:t>
    </dgm:pt>
    <dgm:pt modelId="{1513EDE7-D188-4A5F-B40E-B467032ED244}" type="parTrans" cxnId="{93D65FE9-6AE9-43E4-BA67-502E983D0FBB}">
      <dgm:prSet/>
      <dgm:spPr/>
      <dgm:t>
        <a:bodyPr/>
        <a:lstStyle/>
        <a:p>
          <a:endParaRPr lang="en-IN" sz="3200"/>
        </a:p>
      </dgm:t>
    </dgm:pt>
    <dgm:pt modelId="{EC408B4D-A9C5-453F-9CF9-450CD6E7C248}" type="sibTrans" cxnId="{93D65FE9-6AE9-43E4-BA67-502E983D0FBB}">
      <dgm:prSet/>
      <dgm:spPr/>
      <dgm:t>
        <a:bodyPr/>
        <a:lstStyle/>
        <a:p>
          <a:endParaRPr lang="en-IN" sz="3200"/>
        </a:p>
      </dgm:t>
    </dgm:pt>
    <dgm:pt modelId="{EF7082D0-64FC-45A1-9D90-49F67A42BBE2}">
      <dgm:prSet phldrT="[Text]" custT="1"/>
      <dgm:spPr/>
      <dgm:t>
        <a:bodyPr spcFirstLastPara="0" vert="horz" wrap="square" lIns="17780" tIns="17780" rIns="17780" bIns="17780" numCol="1" spcCol="1270" anchor="ctr" anchorCtr="0"/>
        <a:lstStyle/>
        <a:p>
          <a:r>
            <a:rPr lang="en-US" sz="2000" kern="1200">
              <a:latin typeface="Calibri" panose="020F0502020204030204"/>
              <a:ea typeface="+mn-ea"/>
              <a:cs typeface="+mn-cs"/>
            </a:rPr>
            <a:t>Classification</a:t>
          </a:r>
          <a:endParaRPr lang="en-IN" sz="2000" kern="1200" dirty="0">
            <a:latin typeface="Calibri" panose="020F0502020204030204"/>
            <a:ea typeface="+mn-ea"/>
            <a:cs typeface="+mn-cs"/>
          </a:endParaRPr>
        </a:p>
      </dgm:t>
    </dgm:pt>
    <dgm:pt modelId="{4FADAA95-D991-4057-80C8-8096F670ACDE}" type="parTrans" cxnId="{F87AA69F-3446-4483-BCCA-6FC34373E66A}">
      <dgm:prSet/>
      <dgm:spPr/>
      <dgm:t>
        <a:bodyPr/>
        <a:lstStyle/>
        <a:p>
          <a:endParaRPr lang="en-IN" sz="3200"/>
        </a:p>
      </dgm:t>
    </dgm:pt>
    <dgm:pt modelId="{11BAA62E-5DC4-4260-8822-472CAA2A0AA8}" type="sibTrans" cxnId="{F87AA69F-3446-4483-BCCA-6FC34373E66A}">
      <dgm:prSet/>
      <dgm:spPr/>
      <dgm:t>
        <a:bodyPr/>
        <a:lstStyle/>
        <a:p>
          <a:endParaRPr lang="en-IN" sz="3200"/>
        </a:p>
      </dgm:t>
    </dgm:pt>
    <dgm:pt modelId="{0CD4E0C4-BDEA-4DFE-A3E5-DA7416891E00}">
      <dgm:prSet phldrT="[Text]" custT="1"/>
      <dgm:spPr/>
      <dgm:t>
        <a:bodyPr spcFirstLastPara="0" vert="horz" wrap="square" lIns="25400" tIns="25400" rIns="25400" bIns="25400" numCol="1" spcCol="1270" anchor="ctr" anchorCtr="0"/>
        <a:lstStyle/>
        <a:p>
          <a:pPr marL="0" lvl="0" indent="0" algn="ctr" defTabSz="1778000">
            <a:lnSpc>
              <a:spcPct val="90000"/>
            </a:lnSpc>
            <a:spcBef>
              <a:spcPct val="0"/>
            </a:spcBef>
            <a:spcAft>
              <a:spcPct val="35000"/>
            </a:spcAft>
            <a:buNone/>
          </a:pPr>
          <a:r>
            <a:rPr lang="en-US" sz="2000" kern="1200" dirty="0">
              <a:latin typeface="Calibri" panose="020F0502020204030204"/>
              <a:ea typeface="+mn-ea"/>
              <a:cs typeface="+mn-cs"/>
            </a:rPr>
            <a:t>Clustering</a:t>
          </a:r>
          <a:endParaRPr lang="en-IN" sz="2000" kern="1200" dirty="0">
            <a:latin typeface="Calibri" panose="020F0502020204030204"/>
            <a:ea typeface="+mn-ea"/>
            <a:cs typeface="+mn-cs"/>
          </a:endParaRPr>
        </a:p>
      </dgm:t>
    </dgm:pt>
    <dgm:pt modelId="{7FF22647-F0BF-4ADE-A375-EA25DA661C5A}" type="parTrans" cxnId="{0273F3E5-874C-41BD-8BBA-EC051B5CE7B4}">
      <dgm:prSet/>
      <dgm:spPr/>
      <dgm:t>
        <a:bodyPr/>
        <a:lstStyle/>
        <a:p>
          <a:endParaRPr lang="en-IN" sz="3200"/>
        </a:p>
      </dgm:t>
    </dgm:pt>
    <dgm:pt modelId="{495A77A1-2CF2-4079-B32B-4F28EFDDF50E}" type="sibTrans" cxnId="{0273F3E5-874C-41BD-8BBA-EC051B5CE7B4}">
      <dgm:prSet/>
      <dgm:spPr/>
      <dgm:t>
        <a:bodyPr/>
        <a:lstStyle/>
        <a:p>
          <a:endParaRPr lang="en-IN" sz="3200"/>
        </a:p>
      </dgm:t>
    </dgm:pt>
    <dgm:pt modelId="{B502D167-7D4C-4E78-B018-A950E32BDEE7}">
      <dgm:prSet custT="1"/>
      <dgm:spPr>
        <a:solidFill>
          <a:srgbClr val="92D050"/>
        </a:solidFill>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sz="2000" kern="1200" dirty="0">
              <a:latin typeface="Calibri" panose="020F0502020204030204"/>
              <a:ea typeface="+mn-ea"/>
              <a:cs typeface="+mn-cs"/>
            </a:rPr>
            <a:t>Logistic regression</a:t>
          </a:r>
          <a:endParaRPr lang="en-IN" sz="2000" kern="1200" dirty="0">
            <a:latin typeface="Calibri" panose="020F0502020204030204"/>
            <a:ea typeface="+mn-ea"/>
            <a:cs typeface="+mn-cs"/>
          </a:endParaRPr>
        </a:p>
      </dgm:t>
    </dgm:pt>
    <dgm:pt modelId="{18C3D596-AD9D-4C90-B3B7-B4594297C84C}" type="parTrans" cxnId="{9E05185B-EB4F-45FA-BA5C-F6B2E7A9AA0D}">
      <dgm:prSet/>
      <dgm:spPr/>
      <dgm:t>
        <a:bodyPr/>
        <a:lstStyle/>
        <a:p>
          <a:endParaRPr lang="en-IN" sz="3200"/>
        </a:p>
      </dgm:t>
    </dgm:pt>
    <dgm:pt modelId="{7C997732-5942-4406-98A5-C614D57A98B7}" type="sibTrans" cxnId="{9E05185B-EB4F-45FA-BA5C-F6B2E7A9AA0D}">
      <dgm:prSet/>
      <dgm:spPr/>
      <dgm:t>
        <a:bodyPr/>
        <a:lstStyle/>
        <a:p>
          <a:endParaRPr lang="en-IN" sz="3200"/>
        </a:p>
      </dgm:t>
    </dgm:pt>
    <dgm:pt modelId="{38A15909-C8E4-47F3-9CD2-15CAFB489BE5}">
      <dgm:prSet custT="1"/>
      <dgm:spPr>
        <a:solidFill>
          <a:srgbClr val="92D050"/>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sz="2000" kern="1200" dirty="0">
              <a:latin typeface="Calibri" panose="020F0502020204030204"/>
              <a:ea typeface="+mn-ea"/>
              <a:cs typeface="+mn-cs"/>
            </a:rPr>
            <a:t>Decision tree Classifier</a:t>
          </a:r>
          <a:endParaRPr lang="en-IN" sz="2000" kern="1200" dirty="0">
            <a:latin typeface="Calibri" panose="020F0502020204030204"/>
            <a:ea typeface="+mn-ea"/>
            <a:cs typeface="+mn-cs"/>
          </a:endParaRPr>
        </a:p>
      </dgm:t>
    </dgm:pt>
    <dgm:pt modelId="{BE67EFCD-C109-49AC-8B61-B26F68B892B6}" type="parTrans" cxnId="{3ADB9159-98C7-4D55-ADE2-39F867CABF85}">
      <dgm:prSet/>
      <dgm:spPr/>
      <dgm:t>
        <a:bodyPr/>
        <a:lstStyle/>
        <a:p>
          <a:endParaRPr lang="en-IN" sz="3200"/>
        </a:p>
      </dgm:t>
    </dgm:pt>
    <dgm:pt modelId="{F1AE1347-85EA-4487-B6C2-71395D11DB73}" type="sibTrans" cxnId="{3ADB9159-98C7-4D55-ADE2-39F867CABF85}">
      <dgm:prSet/>
      <dgm:spPr/>
      <dgm:t>
        <a:bodyPr/>
        <a:lstStyle/>
        <a:p>
          <a:endParaRPr lang="en-IN" sz="3200"/>
        </a:p>
      </dgm:t>
    </dgm:pt>
    <dgm:pt modelId="{E90CB34C-2977-47F9-B235-FAF14EAB400B}">
      <dgm:prSet custT="1"/>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sz="2000" kern="1200">
              <a:latin typeface="Calibri" panose="020F0502020204030204"/>
              <a:ea typeface="+mn-ea"/>
              <a:cs typeface="+mn-cs"/>
            </a:rPr>
            <a:t>Boosting</a:t>
          </a:r>
          <a:endParaRPr lang="en-IN" sz="2000" kern="1200" dirty="0">
            <a:latin typeface="Calibri" panose="020F0502020204030204"/>
            <a:ea typeface="+mn-ea"/>
            <a:cs typeface="+mn-cs"/>
          </a:endParaRPr>
        </a:p>
      </dgm:t>
    </dgm:pt>
    <dgm:pt modelId="{2053FFF7-95DC-40D8-9585-92958903AB22}" type="parTrans" cxnId="{191FFCB7-B9A6-471B-9A20-99F8D271A356}">
      <dgm:prSet/>
      <dgm:spPr/>
      <dgm:t>
        <a:bodyPr/>
        <a:lstStyle/>
        <a:p>
          <a:endParaRPr lang="en-IN" sz="1400"/>
        </a:p>
      </dgm:t>
    </dgm:pt>
    <dgm:pt modelId="{E8910941-BDC0-4AA2-8D25-EA956ED31AE8}" type="sibTrans" cxnId="{191FFCB7-B9A6-471B-9A20-99F8D271A356}">
      <dgm:prSet/>
      <dgm:spPr/>
      <dgm:t>
        <a:bodyPr/>
        <a:lstStyle/>
        <a:p>
          <a:endParaRPr lang="en-IN" sz="1400"/>
        </a:p>
      </dgm:t>
    </dgm:pt>
    <dgm:pt modelId="{AA6AFD34-F400-427E-92E3-BB4335E522D0}" type="asst">
      <dgm:prSet custT="1"/>
      <dgm:spPr>
        <a:solidFill>
          <a:srgbClr val="92D050"/>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17780" tIns="17780" rIns="17780" bIns="17780" numCol="1" spcCol="1270" anchor="ctr" anchorCtr="0"/>
        <a:lstStyle/>
        <a:p>
          <a:r>
            <a:rPr lang="en-US" sz="2000" dirty="0"/>
            <a:t>Bagging classifier</a:t>
          </a:r>
          <a:endParaRPr lang="en-IN" sz="2000" dirty="0"/>
        </a:p>
      </dgm:t>
    </dgm:pt>
    <dgm:pt modelId="{AE61A81F-DC3D-4864-9A4B-D6D1E691F9D3}" type="parTrans" cxnId="{51BC36F8-41BC-471B-BFD3-2ACCFF05B9A1}">
      <dgm:prSet/>
      <dgm:spPr/>
      <dgm:t>
        <a:bodyPr/>
        <a:lstStyle/>
        <a:p>
          <a:endParaRPr lang="en-IN"/>
        </a:p>
      </dgm:t>
    </dgm:pt>
    <dgm:pt modelId="{BC222B20-BE0A-489F-A457-440458C5131C}" type="sibTrans" cxnId="{51BC36F8-41BC-471B-BFD3-2ACCFF05B9A1}">
      <dgm:prSet/>
      <dgm:spPr/>
      <dgm:t>
        <a:bodyPr/>
        <a:lstStyle/>
        <a:p>
          <a:endParaRPr lang="en-IN"/>
        </a:p>
      </dgm:t>
    </dgm:pt>
    <dgm:pt modelId="{F7D9C11D-80CB-4287-8D9A-E5726E7E43AA}" type="asst">
      <dgm:prSet custT="1"/>
      <dgm:spPr>
        <a:solidFill>
          <a:srgbClr val="92D050"/>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17780" tIns="17780" rIns="17780" bIns="17780" numCol="1" spcCol="1270" anchor="ctr" anchorCtr="0"/>
        <a:lstStyle/>
        <a:p>
          <a:pPr marL="0" lvl="0" indent="0" algn="ctr" defTabSz="889000">
            <a:lnSpc>
              <a:spcPct val="90000"/>
            </a:lnSpc>
            <a:spcBef>
              <a:spcPct val="0"/>
            </a:spcBef>
            <a:spcAft>
              <a:spcPct val="35000"/>
            </a:spcAft>
            <a:buNone/>
          </a:pPr>
          <a:r>
            <a:rPr lang="en-US" sz="2000" kern="1200" dirty="0">
              <a:solidFill>
                <a:prstClr val="white"/>
              </a:solidFill>
              <a:latin typeface="Calibri" panose="020F0502020204030204"/>
              <a:ea typeface="+mn-ea"/>
              <a:cs typeface="+mn-cs"/>
            </a:rPr>
            <a:t>Random forest classifier</a:t>
          </a:r>
          <a:endParaRPr lang="en-IN" sz="2000" kern="1200" dirty="0">
            <a:solidFill>
              <a:prstClr val="white"/>
            </a:solidFill>
            <a:latin typeface="Calibri" panose="020F0502020204030204"/>
            <a:ea typeface="+mn-ea"/>
            <a:cs typeface="+mn-cs"/>
          </a:endParaRPr>
        </a:p>
      </dgm:t>
    </dgm:pt>
    <dgm:pt modelId="{B70D385A-C587-4076-B4E1-FC46D808A870}" type="parTrans" cxnId="{3F5A9668-B76F-47AC-B73B-3568BB367F0E}">
      <dgm:prSet/>
      <dgm:spPr/>
      <dgm:t>
        <a:bodyPr/>
        <a:lstStyle/>
        <a:p>
          <a:endParaRPr lang="en-IN"/>
        </a:p>
      </dgm:t>
    </dgm:pt>
    <dgm:pt modelId="{9A8A74F2-BBEB-4A5B-B7DB-76BA27DA5E9E}" type="sibTrans" cxnId="{3F5A9668-B76F-47AC-B73B-3568BB367F0E}">
      <dgm:prSet/>
      <dgm:spPr/>
      <dgm:t>
        <a:bodyPr/>
        <a:lstStyle/>
        <a:p>
          <a:endParaRPr lang="en-IN"/>
        </a:p>
      </dgm:t>
    </dgm:pt>
    <dgm:pt modelId="{D65404B8-FE70-498D-807F-8E4700809F2D}" type="asst">
      <dgm:prSet custT="1"/>
      <dgm:spPr>
        <a:solidFill>
          <a:srgbClr val="92D050"/>
        </a:solidFill>
        <a:ln>
          <a:noFill/>
        </a:ln>
        <a:effectLst/>
        <a:scene3d>
          <a:camera prst="orthographicFront">
            <a:rot lat="0" lon="0" rev="0"/>
          </a:camera>
          <a:lightRig rig="contrasting" dir="t">
            <a:rot lat="0" lon="0" rev="1200000"/>
          </a:lightRig>
        </a:scene3d>
        <a:sp3d contourW="19050" prstMaterial="metal">
          <a:bevelT w="88900" h="203200"/>
          <a:bevelB w="165100" h="254000"/>
        </a:sp3d>
      </dgm:spPr>
      <dgm:t>
        <a:bodyPr spcFirstLastPara="0" vert="horz" wrap="square" lIns="17780" tIns="17780" rIns="17780" bIns="17780" numCol="1" spcCol="1270" anchor="ctr" anchorCtr="0"/>
        <a:lstStyle/>
        <a:p>
          <a:pPr marL="0" lvl="0" indent="0" algn="ctr" defTabSz="889000">
            <a:lnSpc>
              <a:spcPct val="90000"/>
            </a:lnSpc>
            <a:spcBef>
              <a:spcPct val="0"/>
            </a:spcBef>
            <a:spcAft>
              <a:spcPct val="35000"/>
            </a:spcAft>
            <a:buNone/>
          </a:pPr>
          <a:r>
            <a:rPr lang="en-US" sz="2000" kern="1200">
              <a:solidFill>
                <a:prstClr val="white"/>
              </a:solidFill>
              <a:latin typeface="Calibri" panose="020F0502020204030204"/>
              <a:ea typeface="+mn-ea"/>
              <a:cs typeface="+mn-cs"/>
            </a:rPr>
            <a:t>Gradient boosting</a:t>
          </a:r>
          <a:endParaRPr lang="en-IN" sz="2000" kern="1200" dirty="0">
            <a:solidFill>
              <a:prstClr val="white"/>
            </a:solidFill>
            <a:latin typeface="Calibri" panose="020F0502020204030204"/>
            <a:ea typeface="+mn-ea"/>
            <a:cs typeface="+mn-cs"/>
          </a:endParaRPr>
        </a:p>
      </dgm:t>
    </dgm:pt>
    <dgm:pt modelId="{7DA8D7C8-85EC-403E-B01E-272792A1320E}" type="parTrans" cxnId="{2C5ACD21-55F2-4C59-B572-F3382B38C8D7}">
      <dgm:prSet/>
      <dgm:spPr/>
      <dgm:t>
        <a:bodyPr/>
        <a:lstStyle/>
        <a:p>
          <a:endParaRPr lang="en-IN"/>
        </a:p>
      </dgm:t>
    </dgm:pt>
    <dgm:pt modelId="{AA913FAC-50FE-4CBD-A019-EDA84D55F032}" type="sibTrans" cxnId="{2C5ACD21-55F2-4C59-B572-F3382B38C8D7}">
      <dgm:prSet/>
      <dgm:spPr/>
      <dgm:t>
        <a:bodyPr/>
        <a:lstStyle/>
        <a:p>
          <a:endParaRPr lang="en-IN"/>
        </a:p>
      </dgm:t>
    </dgm:pt>
    <dgm:pt modelId="{26506918-AC58-4793-8B53-8FB53BAE5737}" type="pres">
      <dgm:prSet presAssocID="{67C87B0D-0F13-4D88-BEB9-15651C7AFF2F}" presName="hierChild1" presStyleCnt="0">
        <dgm:presLayoutVars>
          <dgm:orgChart val="1"/>
          <dgm:chPref val="1"/>
          <dgm:dir/>
          <dgm:animOne val="branch"/>
          <dgm:animLvl val="lvl"/>
          <dgm:resizeHandles/>
        </dgm:presLayoutVars>
      </dgm:prSet>
      <dgm:spPr/>
    </dgm:pt>
    <dgm:pt modelId="{259F92CA-788F-4B7D-936B-8EF9BFB2F635}" type="pres">
      <dgm:prSet presAssocID="{8E0E4B2D-0319-45C2-8BAC-592C7F012693}" presName="hierRoot1" presStyleCnt="0">
        <dgm:presLayoutVars>
          <dgm:hierBranch val="init"/>
        </dgm:presLayoutVars>
      </dgm:prSet>
      <dgm:spPr/>
    </dgm:pt>
    <dgm:pt modelId="{2189D76E-F744-4132-B481-DB59A01D0C7D}" type="pres">
      <dgm:prSet presAssocID="{8E0E4B2D-0319-45C2-8BAC-592C7F012693}" presName="rootComposite1" presStyleCnt="0"/>
      <dgm:spPr/>
    </dgm:pt>
    <dgm:pt modelId="{B29AE5E2-90B7-4CD1-8EAC-F4D197BAF917}" type="pres">
      <dgm:prSet presAssocID="{8E0E4B2D-0319-45C2-8BAC-592C7F012693}" presName="rootText1" presStyleLbl="node0" presStyleIdx="0" presStyleCnt="1" custScaleX="136231">
        <dgm:presLayoutVars>
          <dgm:chPref val="3"/>
        </dgm:presLayoutVars>
      </dgm:prSet>
      <dgm:spPr/>
    </dgm:pt>
    <dgm:pt modelId="{DE87D8DD-A4A8-4C04-AF1D-873ADD7437BE}" type="pres">
      <dgm:prSet presAssocID="{8E0E4B2D-0319-45C2-8BAC-592C7F012693}" presName="rootConnector1" presStyleLbl="node1" presStyleIdx="0" presStyleCnt="0"/>
      <dgm:spPr/>
    </dgm:pt>
    <dgm:pt modelId="{A68858F9-79C6-4196-B4FB-F8AC1F5F849B}" type="pres">
      <dgm:prSet presAssocID="{8E0E4B2D-0319-45C2-8BAC-592C7F012693}" presName="hierChild2" presStyleCnt="0"/>
      <dgm:spPr/>
    </dgm:pt>
    <dgm:pt modelId="{303EBF28-9D21-4F0D-8286-CE8956A25274}" type="pres">
      <dgm:prSet presAssocID="{1513EDE7-D188-4A5F-B40E-B467032ED244}" presName="Name37" presStyleLbl="parChTrans1D2" presStyleIdx="0" presStyleCnt="3"/>
      <dgm:spPr/>
    </dgm:pt>
    <dgm:pt modelId="{849D1317-1F59-4656-B6DE-DD1377283C52}" type="pres">
      <dgm:prSet presAssocID="{265E14AD-4BA0-43F2-8CDC-C784A78ADB87}" presName="hierRoot2" presStyleCnt="0">
        <dgm:presLayoutVars>
          <dgm:hierBranch val="init"/>
        </dgm:presLayoutVars>
      </dgm:prSet>
      <dgm:spPr/>
    </dgm:pt>
    <dgm:pt modelId="{D007F258-E43B-4FD1-81A9-7D88B10D7B5F}" type="pres">
      <dgm:prSet presAssocID="{265E14AD-4BA0-43F2-8CDC-C784A78ADB87}" presName="rootComposite" presStyleCnt="0"/>
      <dgm:spPr/>
    </dgm:pt>
    <dgm:pt modelId="{87B0C2D6-95E1-45D1-AE64-369598F4CB30}" type="pres">
      <dgm:prSet presAssocID="{265E14AD-4BA0-43F2-8CDC-C784A78ADB87}" presName="rootText" presStyleLbl="node2" presStyleIdx="0" presStyleCnt="3" custScaleX="166918" custLinFactNeighborX="-50310" custLinFactNeighborY="1183">
        <dgm:presLayoutVars>
          <dgm:chPref val="3"/>
        </dgm:presLayoutVars>
      </dgm:prSet>
      <dgm:spPr/>
    </dgm:pt>
    <dgm:pt modelId="{D2CFBE97-3A1C-4D74-823F-08FF1658F338}" type="pres">
      <dgm:prSet presAssocID="{265E14AD-4BA0-43F2-8CDC-C784A78ADB87}" presName="rootConnector" presStyleLbl="node2" presStyleIdx="0" presStyleCnt="3"/>
      <dgm:spPr/>
    </dgm:pt>
    <dgm:pt modelId="{EF523C11-9A82-40A6-AA08-6915638C881C}" type="pres">
      <dgm:prSet presAssocID="{265E14AD-4BA0-43F2-8CDC-C784A78ADB87}" presName="hierChild4" presStyleCnt="0"/>
      <dgm:spPr/>
    </dgm:pt>
    <dgm:pt modelId="{AAA6155D-F155-4EE7-B3A2-3CED83DAEDB4}" type="pres">
      <dgm:prSet presAssocID="{265E14AD-4BA0-43F2-8CDC-C784A78ADB87}" presName="hierChild5" presStyleCnt="0"/>
      <dgm:spPr/>
    </dgm:pt>
    <dgm:pt modelId="{B501934F-B81E-4EC0-9B70-A4AC14DACB0B}" type="pres">
      <dgm:prSet presAssocID="{4FADAA95-D991-4057-80C8-8096F670ACDE}" presName="Name37" presStyleLbl="parChTrans1D2" presStyleIdx="1" presStyleCnt="3"/>
      <dgm:spPr/>
    </dgm:pt>
    <dgm:pt modelId="{A7FB3ADB-C412-45AA-A303-2DC8EC87C005}" type="pres">
      <dgm:prSet presAssocID="{EF7082D0-64FC-45A1-9D90-49F67A42BBE2}" presName="hierRoot2" presStyleCnt="0">
        <dgm:presLayoutVars>
          <dgm:hierBranch val="init"/>
        </dgm:presLayoutVars>
      </dgm:prSet>
      <dgm:spPr/>
    </dgm:pt>
    <dgm:pt modelId="{9BC0B7FB-E1AE-473E-A7DB-4679D864DC89}" type="pres">
      <dgm:prSet presAssocID="{EF7082D0-64FC-45A1-9D90-49F67A42BBE2}" presName="rootComposite" presStyleCnt="0"/>
      <dgm:spPr/>
    </dgm:pt>
    <dgm:pt modelId="{B646EFBB-6D26-42C0-AFFF-43B3E316D49D}" type="pres">
      <dgm:prSet presAssocID="{EF7082D0-64FC-45A1-9D90-49F67A42BBE2}" presName="rootText" presStyleLbl="node2" presStyleIdx="1" presStyleCnt="3" custScaleX="223804" custLinFactNeighborX="14702" custLinFactNeighborY="4179">
        <dgm:presLayoutVars>
          <dgm:chPref val="3"/>
        </dgm:presLayoutVars>
      </dgm:prSet>
      <dgm:spPr>
        <a:xfrm>
          <a:off x="4435645" y="817676"/>
          <a:ext cx="1924312" cy="558616"/>
        </a:xfrm>
        <a:prstGeom prst="rect">
          <a:avLst/>
        </a:prstGeom>
      </dgm:spPr>
    </dgm:pt>
    <dgm:pt modelId="{F1094326-BBC0-41F6-999C-92C0A5C2877A}" type="pres">
      <dgm:prSet presAssocID="{EF7082D0-64FC-45A1-9D90-49F67A42BBE2}" presName="rootConnector" presStyleLbl="node2" presStyleIdx="1" presStyleCnt="3"/>
      <dgm:spPr/>
    </dgm:pt>
    <dgm:pt modelId="{EFD698C6-EEB4-4242-8695-F80498A2CBC8}" type="pres">
      <dgm:prSet presAssocID="{EF7082D0-64FC-45A1-9D90-49F67A42BBE2}" presName="hierChild4" presStyleCnt="0"/>
      <dgm:spPr/>
    </dgm:pt>
    <dgm:pt modelId="{E79D6AE6-DFD9-4784-AAA0-1BD7B8382AE7}" type="pres">
      <dgm:prSet presAssocID="{18C3D596-AD9D-4C90-B3B7-B4594297C84C}" presName="Name37" presStyleLbl="parChTrans1D3" presStyleIdx="0" presStyleCnt="3"/>
      <dgm:spPr/>
    </dgm:pt>
    <dgm:pt modelId="{3D28870C-99BD-43E6-9BB8-56C25D5DB1B0}" type="pres">
      <dgm:prSet presAssocID="{B502D167-7D4C-4E78-B018-A950E32BDEE7}" presName="hierRoot2" presStyleCnt="0">
        <dgm:presLayoutVars>
          <dgm:hierBranch val="init"/>
        </dgm:presLayoutVars>
      </dgm:prSet>
      <dgm:spPr/>
    </dgm:pt>
    <dgm:pt modelId="{9E592BAF-B330-40D7-B262-167268DCF1B8}" type="pres">
      <dgm:prSet presAssocID="{B502D167-7D4C-4E78-B018-A950E32BDEE7}" presName="rootComposite" presStyleCnt="0"/>
      <dgm:spPr/>
    </dgm:pt>
    <dgm:pt modelId="{7366B2E7-2A3B-4EF6-A62F-03CD83A42A69}" type="pres">
      <dgm:prSet presAssocID="{B502D167-7D4C-4E78-B018-A950E32BDEE7}" presName="rootText" presStyleLbl="node3" presStyleIdx="0" presStyleCnt="3" custScaleX="301891">
        <dgm:presLayoutVars>
          <dgm:chPref val="3"/>
        </dgm:presLayoutVars>
      </dgm:prSet>
      <dgm:spPr>
        <a:xfrm>
          <a:off x="4752468" y="1587567"/>
          <a:ext cx="3372828" cy="558616"/>
        </a:xfrm>
        <a:prstGeom prst="rect">
          <a:avLst/>
        </a:prstGeom>
      </dgm:spPr>
    </dgm:pt>
    <dgm:pt modelId="{A3C8B300-73B4-47DB-B6F7-594FB1761068}" type="pres">
      <dgm:prSet presAssocID="{B502D167-7D4C-4E78-B018-A950E32BDEE7}" presName="rootConnector" presStyleLbl="node3" presStyleIdx="0" presStyleCnt="3"/>
      <dgm:spPr/>
    </dgm:pt>
    <dgm:pt modelId="{F3F3A2CC-1ED0-41E2-88AE-E24614C6C7EE}" type="pres">
      <dgm:prSet presAssocID="{B502D167-7D4C-4E78-B018-A950E32BDEE7}" presName="hierChild4" presStyleCnt="0"/>
      <dgm:spPr/>
    </dgm:pt>
    <dgm:pt modelId="{5CB6D493-5AAA-4A91-8D94-DE3F72BB7B58}" type="pres">
      <dgm:prSet presAssocID="{B502D167-7D4C-4E78-B018-A950E32BDEE7}" presName="hierChild5" presStyleCnt="0"/>
      <dgm:spPr/>
    </dgm:pt>
    <dgm:pt modelId="{033F632F-7AC1-4986-8A93-D0B6BA2B4B35}" type="pres">
      <dgm:prSet presAssocID="{BE67EFCD-C109-49AC-8B61-B26F68B892B6}" presName="Name37" presStyleLbl="parChTrans1D3" presStyleIdx="1" presStyleCnt="3"/>
      <dgm:spPr/>
    </dgm:pt>
    <dgm:pt modelId="{188C36F9-398E-4200-AAD8-20C136B2C324}" type="pres">
      <dgm:prSet presAssocID="{38A15909-C8E4-47F3-9CD2-15CAFB489BE5}" presName="hierRoot2" presStyleCnt="0">
        <dgm:presLayoutVars>
          <dgm:hierBranch/>
        </dgm:presLayoutVars>
      </dgm:prSet>
      <dgm:spPr/>
    </dgm:pt>
    <dgm:pt modelId="{60BABD47-677E-43E5-9692-8E36A5A34240}" type="pres">
      <dgm:prSet presAssocID="{38A15909-C8E4-47F3-9CD2-15CAFB489BE5}" presName="rootComposite" presStyleCnt="0"/>
      <dgm:spPr/>
    </dgm:pt>
    <dgm:pt modelId="{0946BA87-2392-4FE3-8439-116A83F8A5D5}" type="pres">
      <dgm:prSet presAssocID="{38A15909-C8E4-47F3-9CD2-15CAFB489BE5}" presName="rootText" presStyleLbl="node3" presStyleIdx="1" presStyleCnt="3" custScaleX="345520" custLinFactX="80496" custLinFactNeighborX="100000" custLinFactNeighborY="5753">
        <dgm:presLayoutVars>
          <dgm:chPref val="3"/>
        </dgm:presLayoutVars>
      </dgm:prSet>
      <dgm:spPr>
        <a:xfrm>
          <a:off x="4110350" y="2248668"/>
          <a:ext cx="2818336" cy="407839"/>
        </a:xfrm>
        <a:prstGeom prst="rect">
          <a:avLst/>
        </a:prstGeom>
      </dgm:spPr>
    </dgm:pt>
    <dgm:pt modelId="{A5409E2E-10A5-41A2-9F97-FEE57DF49108}" type="pres">
      <dgm:prSet presAssocID="{38A15909-C8E4-47F3-9CD2-15CAFB489BE5}" presName="rootConnector" presStyleLbl="node3" presStyleIdx="1" presStyleCnt="3"/>
      <dgm:spPr/>
    </dgm:pt>
    <dgm:pt modelId="{3277F718-0557-40A2-91F0-79C4551692C7}" type="pres">
      <dgm:prSet presAssocID="{38A15909-C8E4-47F3-9CD2-15CAFB489BE5}" presName="hierChild4" presStyleCnt="0"/>
      <dgm:spPr/>
    </dgm:pt>
    <dgm:pt modelId="{2A66FE30-D9BC-42A3-9A8E-456A51A63174}" type="pres">
      <dgm:prSet presAssocID="{38A15909-C8E4-47F3-9CD2-15CAFB489BE5}" presName="hierChild5" presStyleCnt="0"/>
      <dgm:spPr/>
    </dgm:pt>
    <dgm:pt modelId="{40E00F96-430A-45CF-A5C4-1F0B79D5CD13}" type="pres">
      <dgm:prSet presAssocID="{AE61A81F-DC3D-4864-9A4B-D6D1E691F9D3}" presName="Name111" presStyleLbl="parChTrans1D4" presStyleIdx="0" presStyleCnt="3"/>
      <dgm:spPr/>
    </dgm:pt>
    <dgm:pt modelId="{C3DBE669-E897-43DD-9A28-2D82D3945C30}" type="pres">
      <dgm:prSet presAssocID="{AA6AFD34-F400-427E-92E3-BB4335E522D0}" presName="hierRoot3" presStyleCnt="0">
        <dgm:presLayoutVars>
          <dgm:hierBranch val="init"/>
        </dgm:presLayoutVars>
      </dgm:prSet>
      <dgm:spPr/>
    </dgm:pt>
    <dgm:pt modelId="{D05700E0-35C0-488E-BF87-CB0F3D3A2713}" type="pres">
      <dgm:prSet presAssocID="{AA6AFD34-F400-427E-92E3-BB4335E522D0}" presName="rootComposite3" presStyleCnt="0"/>
      <dgm:spPr/>
    </dgm:pt>
    <dgm:pt modelId="{5048832E-AF28-4A83-B869-29EA39810A0B}" type="pres">
      <dgm:prSet presAssocID="{AA6AFD34-F400-427E-92E3-BB4335E522D0}" presName="rootText3" presStyleLbl="asst3" presStyleIdx="0" presStyleCnt="3" custScaleX="262304" custLinFactNeighborX="77867" custLinFactNeighborY="50741">
        <dgm:presLayoutVars>
          <dgm:chPref val="3"/>
        </dgm:presLayoutVars>
      </dgm:prSet>
      <dgm:spPr>
        <a:xfrm>
          <a:off x="2457188" y="3011280"/>
          <a:ext cx="2139560" cy="407839"/>
        </a:xfrm>
        <a:prstGeom prst="rect">
          <a:avLst/>
        </a:prstGeom>
      </dgm:spPr>
    </dgm:pt>
    <dgm:pt modelId="{4D571B44-733F-47A7-98B1-70261EAEB152}" type="pres">
      <dgm:prSet presAssocID="{AA6AFD34-F400-427E-92E3-BB4335E522D0}" presName="rootConnector3" presStyleLbl="asst3" presStyleIdx="0" presStyleCnt="3"/>
      <dgm:spPr/>
    </dgm:pt>
    <dgm:pt modelId="{309841B7-8081-408A-8E75-846BD0655221}" type="pres">
      <dgm:prSet presAssocID="{AA6AFD34-F400-427E-92E3-BB4335E522D0}" presName="hierChild6" presStyleCnt="0"/>
      <dgm:spPr/>
    </dgm:pt>
    <dgm:pt modelId="{C7B6AA26-2079-4881-BB1C-2AA3565B072C}" type="pres">
      <dgm:prSet presAssocID="{AA6AFD34-F400-427E-92E3-BB4335E522D0}" presName="hierChild7" presStyleCnt="0"/>
      <dgm:spPr/>
    </dgm:pt>
    <dgm:pt modelId="{9A8FF10F-0BC1-4043-846B-B87DDFD782DC}" type="pres">
      <dgm:prSet presAssocID="{B70D385A-C587-4076-B4E1-FC46D808A870}" presName="Name111" presStyleLbl="parChTrans1D4" presStyleIdx="1" presStyleCnt="3"/>
      <dgm:spPr/>
    </dgm:pt>
    <dgm:pt modelId="{D25B1ACC-529F-4AE6-B1D2-962C24494772}" type="pres">
      <dgm:prSet presAssocID="{F7D9C11D-80CB-4287-8D9A-E5726E7E43AA}" presName="hierRoot3" presStyleCnt="0">
        <dgm:presLayoutVars>
          <dgm:hierBranch val="init"/>
        </dgm:presLayoutVars>
      </dgm:prSet>
      <dgm:spPr/>
    </dgm:pt>
    <dgm:pt modelId="{A82D01E4-2EA0-466E-B6C2-98C734CA2B91}" type="pres">
      <dgm:prSet presAssocID="{F7D9C11D-80CB-4287-8D9A-E5726E7E43AA}" presName="rootComposite3" presStyleCnt="0"/>
      <dgm:spPr/>
    </dgm:pt>
    <dgm:pt modelId="{A657E0A7-03B6-47B0-B257-CAE1E04CBEB3}" type="pres">
      <dgm:prSet presAssocID="{F7D9C11D-80CB-4287-8D9A-E5726E7E43AA}" presName="rootText3" presStyleLbl="asst3" presStyleIdx="1" presStyleCnt="3" custScaleX="356957" custLinFactX="-100000" custLinFactY="100000" custLinFactNeighborX="-199292" custLinFactNeighborY="111382">
        <dgm:presLayoutVars>
          <dgm:chPref val="3"/>
        </dgm:presLayoutVars>
      </dgm:prSet>
      <dgm:spPr>
        <a:xfrm>
          <a:off x="1691632" y="3666438"/>
          <a:ext cx="2911625" cy="407839"/>
        </a:xfrm>
        <a:prstGeom prst="rect">
          <a:avLst/>
        </a:prstGeom>
      </dgm:spPr>
    </dgm:pt>
    <dgm:pt modelId="{A9370A7B-6191-4BF8-96BD-FE34A6915B69}" type="pres">
      <dgm:prSet presAssocID="{F7D9C11D-80CB-4287-8D9A-E5726E7E43AA}" presName="rootConnector3" presStyleLbl="asst3" presStyleIdx="1" presStyleCnt="3"/>
      <dgm:spPr/>
    </dgm:pt>
    <dgm:pt modelId="{BDF2F471-355A-434F-B644-8152DA97A0FB}" type="pres">
      <dgm:prSet presAssocID="{F7D9C11D-80CB-4287-8D9A-E5726E7E43AA}" presName="hierChild6" presStyleCnt="0"/>
      <dgm:spPr/>
    </dgm:pt>
    <dgm:pt modelId="{44C8288C-947B-48B4-A98A-A0DB1863E7E7}" type="pres">
      <dgm:prSet presAssocID="{F7D9C11D-80CB-4287-8D9A-E5726E7E43AA}" presName="hierChild7" presStyleCnt="0"/>
      <dgm:spPr/>
    </dgm:pt>
    <dgm:pt modelId="{8D953152-1915-462C-AEAA-00BFE4DFB0BD}" type="pres">
      <dgm:prSet presAssocID="{2053FFF7-95DC-40D8-9585-92958903AB22}" presName="Name37" presStyleLbl="parChTrans1D3" presStyleIdx="2" presStyleCnt="3"/>
      <dgm:spPr/>
    </dgm:pt>
    <dgm:pt modelId="{7A2FFA43-686D-44FA-AB95-21BBE1FC143A}" type="pres">
      <dgm:prSet presAssocID="{E90CB34C-2977-47F9-B235-FAF14EAB400B}" presName="hierRoot2" presStyleCnt="0">
        <dgm:presLayoutVars>
          <dgm:hierBranch val="init"/>
        </dgm:presLayoutVars>
      </dgm:prSet>
      <dgm:spPr/>
    </dgm:pt>
    <dgm:pt modelId="{6B38B87D-57D1-486E-A2A4-4FD164EDEC82}" type="pres">
      <dgm:prSet presAssocID="{E90CB34C-2977-47F9-B235-FAF14EAB400B}" presName="rootComposite" presStyleCnt="0"/>
      <dgm:spPr/>
    </dgm:pt>
    <dgm:pt modelId="{93D3A339-E9F6-406C-B601-65423CE5C6D1}" type="pres">
      <dgm:prSet presAssocID="{E90CB34C-2977-47F9-B235-FAF14EAB400B}" presName="rootText" presStyleLbl="node3" presStyleIdx="2" presStyleCnt="3" custScaleX="301924">
        <dgm:presLayoutVars>
          <dgm:chPref val="3"/>
        </dgm:presLayoutVars>
      </dgm:prSet>
      <dgm:spPr>
        <a:xfrm>
          <a:off x="4752468" y="3967276"/>
          <a:ext cx="3373197" cy="558616"/>
        </a:xfrm>
        <a:prstGeom prst="rect">
          <a:avLst/>
        </a:prstGeom>
      </dgm:spPr>
    </dgm:pt>
    <dgm:pt modelId="{A7C6FB1E-DBE4-4D85-ACDB-20258F830C27}" type="pres">
      <dgm:prSet presAssocID="{E90CB34C-2977-47F9-B235-FAF14EAB400B}" presName="rootConnector" presStyleLbl="node3" presStyleIdx="2" presStyleCnt="3"/>
      <dgm:spPr/>
    </dgm:pt>
    <dgm:pt modelId="{D81B518B-2D59-4756-8CD5-6DDBC76BA701}" type="pres">
      <dgm:prSet presAssocID="{E90CB34C-2977-47F9-B235-FAF14EAB400B}" presName="hierChild4" presStyleCnt="0"/>
      <dgm:spPr/>
    </dgm:pt>
    <dgm:pt modelId="{F41D7001-7B4D-490D-BA0B-02E1625DAC88}" type="pres">
      <dgm:prSet presAssocID="{E90CB34C-2977-47F9-B235-FAF14EAB400B}" presName="hierChild5" presStyleCnt="0"/>
      <dgm:spPr/>
    </dgm:pt>
    <dgm:pt modelId="{F81ACE88-1903-4896-B179-67A3E8A9FB54}" type="pres">
      <dgm:prSet presAssocID="{7DA8D7C8-85EC-403E-B01E-272792A1320E}" presName="Name111" presStyleLbl="parChTrans1D4" presStyleIdx="2" presStyleCnt="3"/>
      <dgm:spPr/>
    </dgm:pt>
    <dgm:pt modelId="{EC5BE723-5601-46F1-BEB4-E2A2383004AC}" type="pres">
      <dgm:prSet presAssocID="{D65404B8-FE70-498D-807F-8E4700809F2D}" presName="hierRoot3" presStyleCnt="0">
        <dgm:presLayoutVars>
          <dgm:hierBranch val="init"/>
        </dgm:presLayoutVars>
      </dgm:prSet>
      <dgm:spPr/>
    </dgm:pt>
    <dgm:pt modelId="{8B80900E-6A35-4500-BACE-67099A355B31}" type="pres">
      <dgm:prSet presAssocID="{D65404B8-FE70-498D-807F-8E4700809F2D}" presName="rootComposite3" presStyleCnt="0"/>
      <dgm:spPr/>
    </dgm:pt>
    <dgm:pt modelId="{B3DA883F-DCDF-4AA9-BBC1-4E3C72BAFAE2}" type="pres">
      <dgm:prSet presAssocID="{D65404B8-FE70-498D-807F-8E4700809F2D}" presName="rootText3" presStyleLbl="asst3" presStyleIdx="2" presStyleCnt="3" custScaleX="277329" custLinFactNeighborX="-4270" custLinFactNeighborY="46480">
        <dgm:presLayoutVars>
          <dgm:chPref val="3"/>
        </dgm:presLayoutVars>
      </dgm:prSet>
      <dgm:spPr>
        <a:xfrm>
          <a:off x="7180985" y="2993902"/>
          <a:ext cx="2262116" cy="407839"/>
        </a:xfrm>
        <a:prstGeom prst="rect">
          <a:avLst/>
        </a:prstGeom>
      </dgm:spPr>
    </dgm:pt>
    <dgm:pt modelId="{ABAE8F81-3B2B-4207-8E05-CA46570EC714}" type="pres">
      <dgm:prSet presAssocID="{D65404B8-FE70-498D-807F-8E4700809F2D}" presName="rootConnector3" presStyleLbl="asst3" presStyleIdx="2" presStyleCnt="3"/>
      <dgm:spPr/>
    </dgm:pt>
    <dgm:pt modelId="{D9AB0B9D-4D1B-47B5-AAD7-70B5C51F8BFF}" type="pres">
      <dgm:prSet presAssocID="{D65404B8-FE70-498D-807F-8E4700809F2D}" presName="hierChild6" presStyleCnt="0"/>
      <dgm:spPr/>
    </dgm:pt>
    <dgm:pt modelId="{0D0E7A69-706F-427E-86B0-1956943885C5}" type="pres">
      <dgm:prSet presAssocID="{D65404B8-FE70-498D-807F-8E4700809F2D}" presName="hierChild7" presStyleCnt="0"/>
      <dgm:spPr/>
    </dgm:pt>
    <dgm:pt modelId="{AEAAED07-FA5C-4EEA-B96D-0FA8A3961EF4}" type="pres">
      <dgm:prSet presAssocID="{EF7082D0-64FC-45A1-9D90-49F67A42BBE2}" presName="hierChild5" presStyleCnt="0"/>
      <dgm:spPr/>
    </dgm:pt>
    <dgm:pt modelId="{E5CD395D-A863-45EC-97F0-ABB6FAABB759}" type="pres">
      <dgm:prSet presAssocID="{7FF22647-F0BF-4ADE-A375-EA25DA661C5A}" presName="Name37" presStyleLbl="parChTrans1D2" presStyleIdx="2" presStyleCnt="3"/>
      <dgm:spPr/>
    </dgm:pt>
    <dgm:pt modelId="{01EBDD68-570C-469B-998E-87B1800B038F}" type="pres">
      <dgm:prSet presAssocID="{0CD4E0C4-BDEA-4DFE-A3E5-DA7416891E00}" presName="hierRoot2" presStyleCnt="0">
        <dgm:presLayoutVars>
          <dgm:hierBranch val="init"/>
        </dgm:presLayoutVars>
      </dgm:prSet>
      <dgm:spPr/>
    </dgm:pt>
    <dgm:pt modelId="{BC898D28-758D-4A0B-80A7-1C70B997CA1F}" type="pres">
      <dgm:prSet presAssocID="{0CD4E0C4-BDEA-4DFE-A3E5-DA7416891E00}" presName="rootComposite" presStyleCnt="0"/>
      <dgm:spPr/>
    </dgm:pt>
    <dgm:pt modelId="{B003BD37-606D-4295-9382-547D9135798F}" type="pres">
      <dgm:prSet presAssocID="{0CD4E0C4-BDEA-4DFE-A3E5-DA7416891E00}" presName="rootText" presStyleLbl="node2" presStyleIdx="2" presStyleCnt="3" custScaleX="196650" custLinFactNeighborX="89946" custLinFactNeighborY="769">
        <dgm:presLayoutVars>
          <dgm:chPref val="3"/>
        </dgm:presLayoutVars>
      </dgm:prSet>
      <dgm:spPr>
        <a:xfrm>
          <a:off x="7668972" y="1138094"/>
          <a:ext cx="3130296" cy="795905"/>
        </a:xfrm>
        <a:prstGeom prst="rect">
          <a:avLst/>
        </a:prstGeom>
      </dgm:spPr>
    </dgm:pt>
    <dgm:pt modelId="{50DC60DD-0E5F-4401-8389-F9CB90D48647}" type="pres">
      <dgm:prSet presAssocID="{0CD4E0C4-BDEA-4DFE-A3E5-DA7416891E00}" presName="rootConnector" presStyleLbl="node2" presStyleIdx="2" presStyleCnt="3"/>
      <dgm:spPr/>
    </dgm:pt>
    <dgm:pt modelId="{6C8850E7-1C9B-46E5-9085-C6608C4ED064}" type="pres">
      <dgm:prSet presAssocID="{0CD4E0C4-BDEA-4DFE-A3E5-DA7416891E00}" presName="hierChild4" presStyleCnt="0"/>
      <dgm:spPr/>
    </dgm:pt>
    <dgm:pt modelId="{69B6EF87-5EB1-4402-8A74-A02BCC57A8FC}" type="pres">
      <dgm:prSet presAssocID="{0CD4E0C4-BDEA-4DFE-A3E5-DA7416891E00}" presName="hierChild5" presStyleCnt="0"/>
      <dgm:spPr/>
    </dgm:pt>
    <dgm:pt modelId="{050A5F55-B263-4CDF-8C45-241C965112EF}" type="pres">
      <dgm:prSet presAssocID="{8E0E4B2D-0319-45C2-8BAC-592C7F012693}" presName="hierChild3" presStyleCnt="0"/>
      <dgm:spPr/>
    </dgm:pt>
  </dgm:ptLst>
  <dgm:cxnLst>
    <dgm:cxn modelId="{43856F0A-8F79-4671-A573-5A573D7CDD9C}" srcId="{67C87B0D-0F13-4D88-BEB9-15651C7AFF2F}" destId="{8E0E4B2D-0319-45C2-8BAC-592C7F012693}" srcOrd="0" destOrd="0" parTransId="{F1C89F1E-EC75-42E3-B90B-BE32F6DD27A3}" sibTransId="{C233532E-4BD1-4E2E-8E03-4EC59DD4A44F}"/>
    <dgm:cxn modelId="{B2D7C519-816A-401E-8155-19D90AF85D81}" type="presOf" srcId="{7DA8D7C8-85EC-403E-B01E-272792A1320E}" destId="{F81ACE88-1903-4896-B179-67A3E8A9FB54}" srcOrd="0" destOrd="0" presId="urn:microsoft.com/office/officeart/2005/8/layout/orgChart1"/>
    <dgm:cxn modelId="{74550D1B-4609-48AF-978F-849994CB94CE}" type="presOf" srcId="{4FADAA95-D991-4057-80C8-8096F670ACDE}" destId="{B501934F-B81E-4EC0-9B70-A4AC14DACB0B}" srcOrd="0" destOrd="0" presId="urn:microsoft.com/office/officeart/2005/8/layout/orgChart1"/>
    <dgm:cxn modelId="{240D4C1C-D547-4B3E-B39B-F656CE3CEFB8}" type="presOf" srcId="{67C87B0D-0F13-4D88-BEB9-15651C7AFF2F}" destId="{26506918-AC58-4793-8B53-8FB53BAE5737}" srcOrd="0" destOrd="0" presId="urn:microsoft.com/office/officeart/2005/8/layout/orgChart1"/>
    <dgm:cxn modelId="{AFFACF1F-9D21-4305-8D2C-F57EB9F917CC}" type="presOf" srcId="{265E14AD-4BA0-43F2-8CDC-C784A78ADB87}" destId="{D2CFBE97-3A1C-4D74-823F-08FF1658F338}" srcOrd="1" destOrd="0" presId="urn:microsoft.com/office/officeart/2005/8/layout/orgChart1"/>
    <dgm:cxn modelId="{2C5ACD21-55F2-4C59-B572-F3382B38C8D7}" srcId="{E90CB34C-2977-47F9-B235-FAF14EAB400B}" destId="{D65404B8-FE70-498D-807F-8E4700809F2D}" srcOrd="0" destOrd="0" parTransId="{7DA8D7C8-85EC-403E-B01E-272792A1320E}" sibTransId="{AA913FAC-50FE-4CBD-A019-EDA84D55F032}"/>
    <dgm:cxn modelId="{DE2DF237-9F65-4A04-890C-D66ACB55C652}" type="presOf" srcId="{E90CB34C-2977-47F9-B235-FAF14EAB400B}" destId="{93D3A339-E9F6-406C-B601-65423CE5C6D1}" srcOrd="0" destOrd="0" presId="urn:microsoft.com/office/officeart/2005/8/layout/orgChart1"/>
    <dgm:cxn modelId="{4232C63E-85A3-42F9-BD6F-722111619E12}" type="presOf" srcId="{EF7082D0-64FC-45A1-9D90-49F67A42BBE2}" destId="{F1094326-BBC0-41F6-999C-92C0A5C2877A}" srcOrd="1" destOrd="0" presId="urn:microsoft.com/office/officeart/2005/8/layout/orgChart1"/>
    <dgm:cxn modelId="{9E05185B-EB4F-45FA-BA5C-F6B2E7A9AA0D}" srcId="{EF7082D0-64FC-45A1-9D90-49F67A42BBE2}" destId="{B502D167-7D4C-4E78-B018-A950E32BDEE7}" srcOrd="0" destOrd="0" parTransId="{18C3D596-AD9D-4C90-B3B7-B4594297C84C}" sibTransId="{7C997732-5942-4406-98A5-C614D57A98B7}"/>
    <dgm:cxn modelId="{60119860-241C-4CB4-8BE1-5F8556FE1A26}" type="presOf" srcId="{B70D385A-C587-4076-B4E1-FC46D808A870}" destId="{9A8FF10F-0BC1-4043-846B-B87DDFD782DC}" srcOrd="0" destOrd="0" presId="urn:microsoft.com/office/officeart/2005/8/layout/orgChart1"/>
    <dgm:cxn modelId="{CA95DA44-8E95-440A-809A-72D10797BCEA}" type="presOf" srcId="{EF7082D0-64FC-45A1-9D90-49F67A42BBE2}" destId="{B646EFBB-6D26-42C0-AFFF-43B3E316D49D}" srcOrd="0" destOrd="0" presId="urn:microsoft.com/office/officeart/2005/8/layout/orgChart1"/>
    <dgm:cxn modelId="{3F5A9668-B76F-47AC-B73B-3568BB367F0E}" srcId="{38A15909-C8E4-47F3-9CD2-15CAFB489BE5}" destId="{F7D9C11D-80CB-4287-8D9A-E5726E7E43AA}" srcOrd="1" destOrd="0" parTransId="{B70D385A-C587-4076-B4E1-FC46D808A870}" sibTransId="{9A8A74F2-BBEB-4A5B-B7DB-76BA27DA5E9E}"/>
    <dgm:cxn modelId="{EA0BC368-9840-4635-80C0-845F84A3FCE0}" type="presOf" srcId="{B502D167-7D4C-4E78-B018-A950E32BDEE7}" destId="{7366B2E7-2A3B-4EF6-A62F-03CD83A42A69}" srcOrd="0" destOrd="0" presId="urn:microsoft.com/office/officeart/2005/8/layout/orgChart1"/>
    <dgm:cxn modelId="{D4560D4E-FD10-49A8-BB00-E78568972C83}" type="presOf" srcId="{8E0E4B2D-0319-45C2-8BAC-592C7F012693}" destId="{DE87D8DD-A4A8-4C04-AF1D-873ADD7437BE}" srcOrd="1" destOrd="0" presId="urn:microsoft.com/office/officeart/2005/8/layout/orgChart1"/>
    <dgm:cxn modelId="{770D9B52-8495-41E1-A922-B6C560E0ADB6}" type="presOf" srcId="{0CD4E0C4-BDEA-4DFE-A3E5-DA7416891E00}" destId="{B003BD37-606D-4295-9382-547D9135798F}" srcOrd="0" destOrd="0" presId="urn:microsoft.com/office/officeart/2005/8/layout/orgChart1"/>
    <dgm:cxn modelId="{F4C2DA74-D6B3-4DA5-85B8-C675AB174C3D}" type="presOf" srcId="{38A15909-C8E4-47F3-9CD2-15CAFB489BE5}" destId="{0946BA87-2392-4FE3-8439-116A83F8A5D5}" srcOrd="0" destOrd="0" presId="urn:microsoft.com/office/officeart/2005/8/layout/orgChart1"/>
    <dgm:cxn modelId="{A2372D77-5005-43C8-AB4D-66A27DDFC5EB}" type="presOf" srcId="{18C3D596-AD9D-4C90-B3B7-B4594297C84C}" destId="{E79D6AE6-DFD9-4784-AAA0-1BD7B8382AE7}" srcOrd="0" destOrd="0" presId="urn:microsoft.com/office/officeart/2005/8/layout/orgChart1"/>
    <dgm:cxn modelId="{3ADB9159-98C7-4D55-ADE2-39F867CABF85}" srcId="{EF7082D0-64FC-45A1-9D90-49F67A42BBE2}" destId="{38A15909-C8E4-47F3-9CD2-15CAFB489BE5}" srcOrd="1" destOrd="0" parTransId="{BE67EFCD-C109-49AC-8B61-B26F68B892B6}" sibTransId="{F1AE1347-85EA-4487-B6C2-71395D11DB73}"/>
    <dgm:cxn modelId="{0F592B5A-D8DF-4F62-A2DD-09C9484837EC}" type="presOf" srcId="{D65404B8-FE70-498D-807F-8E4700809F2D}" destId="{ABAE8F81-3B2B-4207-8E05-CA46570EC714}" srcOrd="1" destOrd="0" presId="urn:microsoft.com/office/officeart/2005/8/layout/orgChart1"/>
    <dgm:cxn modelId="{758EB67F-280C-4BBF-AED0-A130BC506C06}" type="presOf" srcId="{B502D167-7D4C-4E78-B018-A950E32BDEE7}" destId="{A3C8B300-73B4-47DB-B6F7-594FB1761068}" srcOrd="1" destOrd="0" presId="urn:microsoft.com/office/officeart/2005/8/layout/orgChart1"/>
    <dgm:cxn modelId="{87C07887-EEA8-487F-BB3A-F632E7CCAB33}" type="presOf" srcId="{AE61A81F-DC3D-4864-9A4B-D6D1E691F9D3}" destId="{40E00F96-430A-45CF-A5C4-1F0B79D5CD13}" srcOrd="0" destOrd="0" presId="urn:microsoft.com/office/officeart/2005/8/layout/orgChart1"/>
    <dgm:cxn modelId="{BE16AE8C-9D1B-486C-8190-D52FB896D353}" type="presOf" srcId="{BE67EFCD-C109-49AC-8B61-B26F68B892B6}" destId="{033F632F-7AC1-4986-8A93-D0B6BA2B4B35}" srcOrd="0" destOrd="0" presId="urn:microsoft.com/office/officeart/2005/8/layout/orgChart1"/>
    <dgm:cxn modelId="{D8E7C397-F3C2-4E17-9D1C-B298FACAC531}" type="presOf" srcId="{38A15909-C8E4-47F3-9CD2-15CAFB489BE5}" destId="{A5409E2E-10A5-41A2-9F97-FEE57DF49108}" srcOrd="1" destOrd="0" presId="urn:microsoft.com/office/officeart/2005/8/layout/orgChart1"/>
    <dgm:cxn modelId="{F87AA69F-3446-4483-BCCA-6FC34373E66A}" srcId="{8E0E4B2D-0319-45C2-8BAC-592C7F012693}" destId="{EF7082D0-64FC-45A1-9D90-49F67A42BBE2}" srcOrd="1" destOrd="0" parTransId="{4FADAA95-D991-4057-80C8-8096F670ACDE}" sibTransId="{11BAA62E-5DC4-4260-8822-472CAA2A0AA8}"/>
    <dgm:cxn modelId="{EC3904AD-8050-4DF5-8E3B-6B47A9D571C6}" type="presOf" srcId="{AA6AFD34-F400-427E-92E3-BB4335E522D0}" destId="{5048832E-AF28-4A83-B869-29EA39810A0B}" srcOrd="0" destOrd="0" presId="urn:microsoft.com/office/officeart/2005/8/layout/orgChart1"/>
    <dgm:cxn modelId="{8CB005B0-E0C8-4759-B61C-A5E8AE29FE7C}" type="presOf" srcId="{7FF22647-F0BF-4ADE-A375-EA25DA661C5A}" destId="{E5CD395D-A863-45EC-97F0-ABB6FAABB759}" srcOrd="0" destOrd="0" presId="urn:microsoft.com/office/officeart/2005/8/layout/orgChart1"/>
    <dgm:cxn modelId="{191FFCB7-B9A6-471B-9A20-99F8D271A356}" srcId="{EF7082D0-64FC-45A1-9D90-49F67A42BBE2}" destId="{E90CB34C-2977-47F9-B235-FAF14EAB400B}" srcOrd="2" destOrd="0" parTransId="{2053FFF7-95DC-40D8-9585-92958903AB22}" sibTransId="{E8910941-BDC0-4AA2-8D25-EA956ED31AE8}"/>
    <dgm:cxn modelId="{89EA7EBB-172D-4D3A-B5CA-94E9C60160F6}" type="presOf" srcId="{F7D9C11D-80CB-4287-8D9A-E5726E7E43AA}" destId="{A657E0A7-03B6-47B0-B257-CAE1E04CBEB3}" srcOrd="0" destOrd="0" presId="urn:microsoft.com/office/officeart/2005/8/layout/orgChart1"/>
    <dgm:cxn modelId="{8FFDA0BF-D2D7-4CD6-BE29-582DEB1DFD50}" type="presOf" srcId="{F7D9C11D-80CB-4287-8D9A-E5726E7E43AA}" destId="{A9370A7B-6191-4BF8-96BD-FE34A6915B69}" srcOrd="1" destOrd="0" presId="urn:microsoft.com/office/officeart/2005/8/layout/orgChart1"/>
    <dgm:cxn modelId="{72141EC6-CCEC-4CE0-9CE2-C996AB8DBFCF}" type="presOf" srcId="{8E0E4B2D-0319-45C2-8BAC-592C7F012693}" destId="{B29AE5E2-90B7-4CD1-8EAC-F4D197BAF917}" srcOrd="0" destOrd="0" presId="urn:microsoft.com/office/officeart/2005/8/layout/orgChart1"/>
    <dgm:cxn modelId="{10DA70C8-8F09-4CEE-B6AE-C663E012EA29}" type="presOf" srcId="{2053FFF7-95DC-40D8-9585-92958903AB22}" destId="{8D953152-1915-462C-AEAA-00BFE4DFB0BD}" srcOrd="0" destOrd="0" presId="urn:microsoft.com/office/officeart/2005/8/layout/orgChart1"/>
    <dgm:cxn modelId="{6EF1EEDF-208B-4D86-AFC0-1ACB8E0665D8}" type="presOf" srcId="{265E14AD-4BA0-43F2-8CDC-C784A78ADB87}" destId="{87B0C2D6-95E1-45D1-AE64-369598F4CB30}" srcOrd="0" destOrd="0" presId="urn:microsoft.com/office/officeart/2005/8/layout/orgChart1"/>
    <dgm:cxn modelId="{6AEB77E3-EF77-4184-9B12-8640D9D182FB}" type="presOf" srcId="{AA6AFD34-F400-427E-92E3-BB4335E522D0}" destId="{4D571B44-733F-47A7-98B1-70261EAEB152}" srcOrd="1" destOrd="0" presId="urn:microsoft.com/office/officeart/2005/8/layout/orgChart1"/>
    <dgm:cxn modelId="{0273F3E5-874C-41BD-8BBA-EC051B5CE7B4}" srcId="{8E0E4B2D-0319-45C2-8BAC-592C7F012693}" destId="{0CD4E0C4-BDEA-4DFE-A3E5-DA7416891E00}" srcOrd="2" destOrd="0" parTransId="{7FF22647-F0BF-4ADE-A375-EA25DA661C5A}" sibTransId="{495A77A1-2CF2-4079-B32B-4F28EFDDF50E}"/>
    <dgm:cxn modelId="{93D65FE9-6AE9-43E4-BA67-502E983D0FBB}" srcId="{8E0E4B2D-0319-45C2-8BAC-592C7F012693}" destId="{265E14AD-4BA0-43F2-8CDC-C784A78ADB87}" srcOrd="0" destOrd="0" parTransId="{1513EDE7-D188-4A5F-B40E-B467032ED244}" sibTransId="{EC408B4D-A9C5-453F-9CF9-450CD6E7C248}"/>
    <dgm:cxn modelId="{4C7146EA-BA34-4CE6-9AEB-C407BBA85601}" type="presOf" srcId="{1513EDE7-D188-4A5F-B40E-B467032ED244}" destId="{303EBF28-9D21-4F0D-8286-CE8956A25274}" srcOrd="0" destOrd="0" presId="urn:microsoft.com/office/officeart/2005/8/layout/orgChart1"/>
    <dgm:cxn modelId="{6C0D6CF1-DC30-429D-8628-5C041E261083}" type="presOf" srcId="{D65404B8-FE70-498D-807F-8E4700809F2D}" destId="{B3DA883F-DCDF-4AA9-BBC1-4E3C72BAFAE2}" srcOrd="0" destOrd="0" presId="urn:microsoft.com/office/officeart/2005/8/layout/orgChart1"/>
    <dgm:cxn modelId="{73D362F6-05EF-4B8D-AEA1-66FA90045FBA}" type="presOf" srcId="{0CD4E0C4-BDEA-4DFE-A3E5-DA7416891E00}" destId="{50DC60DD-0E5F-4401-8389-F9CB90D48647}" srcOrd="1" destOrd="0" presId="urn:microsoft.com/office/officeart/2005/8/layout/orgChart1"/>
    <dgm:cxn modelId="{51BC36F8-41BC-471B-BFD3-2ACCFF05B9A1}" srcId="{38A15909-C8E4-47F3-9CD2-15CAFB489BE5}" destId="{AA6AFD34-F400-427E-92E3-BB4335E522D0}" srcOrd="0" destOrd="0" parTransId="{AE61A81F-DC3D-4864-9A4B-D6D1E691F9D3}" sibTransId="{BC222B20-BE0A-489F-A457-440458C5131C}"/>
    <dgm:cxn modelId="{0F8B46FE-5FA1-4DDF-813A-68A339299FC8}" type="presOf" srcId="{E90CB34C-2977-47F9-B235-FAF14EAB400B}" destId="{A7C6FB1E-DBE4-4D85-ACDB-20258F830C27}" srcOrd="1" destOrd="0" presId="urn:microsoft.com/office/officeart/2005/8/layout/orgChart1"/>
    <dgm:cxn modelId="{93A080C9-99E8-4A28-8C8B-69890EBF0539}" type="presParOf" srcId="{26506918-AC58-4793-8B53-8FB53BAE5737}" destId="{259F92CA-788F-4B7D-936B-8EF9BFB2F635}" srcOrd="0" destOrd="0" presId="urn:microsoft.com/office/officeart/2005/8/layout/orgChart1"/>
    <dgm:cxn modelId="{1A9E14E3-1396-466A-B98B-9CC737E83B5F}" type="presParOf" srcId="{259F92CA-788F-4B7D-936B-8EF9BFB2F635}" destId="{2189D76E-F744-4132-B481-DB59A01D0C7D}" srcOrd="0" destOrd="0" presId="urn:microsoft.com/office/officeart/2005/8/layout/orgChart1"/>
    <dgm:cxn modelId="{4BB8A7AC-CAD7-4596-A202-45BD3C60B161}" type="presParOf" srcId="{2189D76E-F744-4132-B481-DB59A01D0C7D}" destId="{B29AE5E2-90B7-4CD1-8EAC-F4D197BAF917}" srcOrd="0" destOrd="0" presId="urn:microsoft.com/office/officeart/2005/8/layout/orgChart1"/>
    <dgm:cxn modelId="{22E06DE6-7560-4B58-9A11-04D062C15720}" type="presParOf" srcId="{2189D76E-F744-4132-B481-DB59A01D0C7D}" destId="{DE87D8DD-A4A8-4C04-AF1D-873ADD7437BE}" srcOrd="1" destOrd="0" presId="urn:microsoft.com/office/officeart/2005/8/layout/orgChart1"/>
    <dgm:cxn modelId="{E9913092-17CA-46B0-BC0C-81442C415871}" type="presParOf" srcId="{259F92CA-788F-4B7D-936B-8EF9BFB2F635}" destId="{A68858F9-79C6-4196-B4FB-F8AC1F5F849B}" srcOrd="1" destOrd="0" presId="urn:microsoft.com/office/officeart/2005/8/layout/orgChart1"/>
    <dgm:cxn modelId="{6A8F52BB-28A8-40BE-A4DA-378089C8B722}" type="presParOf" srcId="{A68858F9-79C6-4196-B4FB-F8AC1F5F849B}" destId="{303EBF28-9D21-4F0D-8286-CE8956A25274}" srcOrd="0" destOrd="0" presId="urn:microsoft.com/office/officeart/2005/8/layout/orgChart1"/>
    <dgm:cxn modelId="{E48E5BA7-3B21-4B1C-B57E-D6F15C46E369}" type="presParOf" srcId="{A68858F9-79C6-4196-B4FB-F8AC1F5F849B}" destId="{849D1317-1F59-4656-B6DE-DD1377283C52}" srcOrd="1" destOrd="0" presId="urn:microsoft.com/office/officeart/2005/8/layout/orgChart1"/>
    <dgm:cxn modelId="{CD5B5F83-35C2-4E0F-AFF4-9498FAD0F6F8}" type="presParOf" srcId="{849D1317-1F59-4656-B6DE-DD1377283C52}" destId="{D007F258-E43B-4FD1-81A9-7D88B10D7B5F}" srcOrd="0" destOrd="0" presId="urn:microsoft.com/office/officeart/2005/8/layout/orgChart1"/>
    <dgm:cxn modelId="{B286F06B-96EC-4BBB-A442-AE9231313877}" type="presParOf" srcId="{D007F258-E43B-4FD1-81A9-7D88B10D7B5F}" destId="{87B0C2D6-95E1-45D1-AE64-369598F4CB30}" srcOrd="0" destOrd="0" presId="urn:microsoft.com/office/officeart/2005/8/layout/orgChart1"/>
    <dgm:cxn modelId="{7AD3FCA7-A2A0-4DD3-B129-C0F14F7E7F7F}" type="presParOf" srcId="{D007F258-E43B-4FD1-81A9-7D88B10D7B5F}" destId="{D2CFBE97-3A1C-4D74-823F-08FF1658F338}" srcOrd="1" destOrd="0" presId="urn:microsoft.com/office/officeart/2005/8/layout/orgChart1"/>
    <dgm:cxn modelId="{9614BD9C-AA5D-4259-8029-6013D9A9E6CC}" type="presParOf" srcId="{849D1317-1F59-4656-B6DE-DD1377283C52}" destId="{EF523C11-9A82-40A6-AA08-6915638C881C}" srcOrd="1" destOrd="0" presId="urn:microsoft.com/office/officeart/2005/8/layout/orgChart1"/>
    <dgm:cxn modelId="{39C004E6-4415-4637-BE00-647AF1512325}" type="presParOf" srcId="{849D1317-1F59-4656-B6DE-DD1377283C52}" destId="{AAA6155D-F155-4EE7-B3A2-3CED83DAEDB4}" srcOrd="2" destOrd="0" presId="urn:microsoft.com/office/officeart/2005/8/layout/orgChart1"/>
    <dgm:cxn modelId="{62D41FDF-CAAD-4651-B19D-4EF68A314737}" type="presParOf" srcId="{A68858F9-79C6-4196-B4FB-F8AC1F5F849B}" destId="{B501934F-B81E-4EC0-9B70-A4AC14DACB0B}" srcOrd="2" destOrd="0" presId="urn:microsoft.com/office/officeart/2005/8/layout/orgChart1"/>
    <dgm:cxn modelId="{CFA52E34-1413-47E3-9E9E-8AC433BDF686}" type="presParOf" srcId="{A68858F9-79C6-4196-B4FB-F8AC1F5F849B}" destId="{A7FB3ADB-C412-45AA-A303-2DC8EC87C005}" srcOrd="3" destOrd="0" presId="urn:microsoft.com/office/officeart/2005/8/layout/orgChart1"/>
    <dgm:cxn modelId="{FC79A8FD-D965-4E55-8F5E-36C67F7BC9FF}" type="presParOf" srcId="{A7FB3ADB-C412-45AA-A303-2DC8EC87C005}" destId="{9BC0B7FB-E1AE-473E-A7DB-4679D864DC89}" srcOrd="0" destOrd="0" presId="urn:microsoft.com/office/officeart/2005/8/layout/orgChart1"/>
    <dgm:cxn modelId="{7F4F7AA0-613B-4482-9839-E0EE98B86571}" type="presParOf" srcId="{9BC0B7FB-E1AE-473E-A7DB-4679D864DC89}" destId="{B646EFBB-6D26-42C0-AFFF-43B3E316D49D}" srcOrd="0" destOrd="0" presId="urn:microsoft.com/office/officeart/2005/8/layout/orgChart1"/>
    <dgm:cxn modelId="{057BAEE2-F17D-46C3-8ABB-907BB14319E9}" type="presParOf" srcId="{9BC0B7FB-E1AE-473E-A7DB-4679D864DC89}" destId="{F1094326-BBC0-41F6-999C-92C0A5C2877A}" srcOrd="1" destOrd="0" presId="urn:microsoft.com/office/officeart/2005/8/layout/orgChart1"/>
    <dgm:cxn modelId="{DAC57B1F-AE8B-42D4-BF25-BD69DC52C2EB}" type="presParOf" srcId="{A7FB3ADB-C412-45AA-A303-2DC8EC87C005}" destId="{EFD698C6-EEB4-4242-8695-F80498A2CBC8}" srcOrd="1" destOrd="0" presId="urn:microsoft.com/office/officeart/2005/8/layout/orgChart1"/>
    <dgm:cxn modelId="{22FF7597-2135-4974-B54D-07AA11D1A118}" type="presParOf" srcId="{EFD698C6-EEB4-4242-8695-F80498A2CBC8}" destId="{E79D6AE6-DFD9-4784-AAA0-1BD7B8382AE7}" srcOrd="0" destOrd="0" presId="urn:microsoft.com/office/officeart/2005/8/layout/orgChart1"/>
    <dgm:cxn modelId="{DB8D0AE0-BB66-457F-9E8F-4D445A1E10CB}" type="presParOf" srcId="{EFD698C6-EEB4-4242-8695-F80498A2CBC8}" destId="{3D28870C-99BD-43E6-9BB8-56C25D5DB1B0}" srcOrd="1" destOrd="0" presId="urn:microsoft.com/office/officeart/2005/8/layout/orgChart1"/>
    <dgm:cxn modelId="{8D1540EF-3BB6-4749-A7FF-C21BE739FA3C}" type="presParOf" srcId="{3D28870C-99BD-43E6-9BB8-56C25D5DB1B0}" destId="{9E592BAF-B330-40D7-B262-167268DCF1B8}" srcOrd="0" destOrd="0" presId="urn:microsoft.com/office/officeart/2005/8/layout/orgChart1"/>
    <dgm:cxn modelId="{C18FA96B-6552-479D-BCC2-947E7C4C8703}" type="presParOf" srcId="{9E592BAF-B330-40D7-B262-167268DCF1B8}" destId="{7366B2E7-2A3B-4EF6-A62F-03CD83A42A69}" srcOrd="0" destOrd="0" presId="urn:microsoft.com/office/officeart/2005/8/layout/orgChart1"/>
    <dgm:cxn modelId="{ED569F87-7CC4-4F7F-8B2F-7A63038601E7}" type="presParOf" srcId="{9E592BAF-B330-40D7-B262-167268DCF1B8}" destId="{A3C8B300-73B4-47DB-B6F7-594FB1761068}" srcOrd="1" destOrd="0" presId="urn:microsoft.com/office/officeart/2005/8/layout/orgChart1"/>
    <dgm:cxn modelId="{6739B928-5516-4746-BDB5-10F21742E286}" type="presParOf" srcId="{3D28870C-99BD-43E6-9BB8-56C25D5DB1B0}" destId="{F3F3A2CC-1ED0-41E2-88AE-E24614C6C7EE}" srcOrd="1" destOrd="0" presId="urn:microsoft.com/office/officeart/2005/8/layout/orgChart1"/>
    <dgm:cxn modelId="{E224B018-5079-4B31-818F-F734AEBE90C9}" type="presParOf" srcId="{3D28870C-99BD-43E6-9BB8-56C25D5DB1B0}" destId="{5CB6D493-5AAA-4A91-8D94-DE3F72BB7B58}" srcOrd="2" destOrd="0" presId="urn:microsoft.com/office/officeart/2005/8/layout/orgChart1"/>
    <dgm:cxn modelId="{83AE8E39-C5EF-409F-8B2F-223C225685AC}" type="presParOf" srcId="{EFD698C6-EEB4-4242-8695-F80498A2CBC8}" destId="{033F632F-7AC1-4986-8A93-D0B6BA2B4B35}" srcOrd="2" destOrd="0" presId="urn:microsoft.com/office/officeart/2005/8/layout/orgChart1"/>
    <dgm:cxn modelId="{5A8DD33F-5956-43F4-AB00-4B6AB2D0ECD0}" type="presParOf" srcId="{EFD698C6-EEB4-4242-8695-F80498A2CBC8}" destId="{188C36F9-398E-4200-AAD8-20C136B2C324}" srcOrd="3" destOrd="0" presId="urn:microsoft.com/office/officeart/2005/8/layout/orgChart1"/>
    <dgm:cxn modelId="{1288F19B-DD14-4AE1-99B6-42CAF98D561A}" type="presParOf" srcId="{188C36F9-398E-4200-AAD8-20C136B2C324}" destId="{60BABD47-677E-43E5-9692-8E36A5A34240}" srcOrd="0" destOrd="0" presId="urn:microsoft.com/office/officeart/2005/8/layout/orgChart1"/>
    <dgm:cxn modelId="{72E50EB5-5425-4E52-92D3-74AF271C9AD3}" type="presParOf" srcId="{60BABD47-677E-43E5-9692-8E36A5A34240}" destId="{0946BA87-2392-4FE3-8439-116A83F8A5D5}" srcOrd="0" destOrd="0" presId="urn:microsoft.com/office/officeart/2005/8/layout/orgChart1"/>
    <dgm:cxn modelId="{7CB9B9FD-AB90-4819-ACB8-703368D7F59B}" type="presParOf" srcId="{60BABD47-677E-43E5-9692-8E36A5A34240}" destId="{A5409E2E-10A5-41A2-9F97-FEE57DF49108}" srcOrd="1" destOrd="0" presId="urn:microsoft.com/office/officeart/2005/8/layout/orgChart1"/>
    <dgm:cxn modelId="{5D9B7970-425A-4E35-9DBF-809F9AB700E0}" type="presParOf" srcId="{188C36F9-398E-4200-AAD8-20C136B2C324}" destId="{3277F718-0557-40A2-91F0-79C4551692C7}" srcOrd="1" destOrd="0" presId="urn:microsoft.com/office/officeart/2005/8/layout/orgChart1"/>
    <dgm:cxn modelId="{E95A71B3-3507-4DD9-AB0A-1360A4AE2BCA}" type="presParOf" srcId="{188C36F9-398E-4200-AAD8-20C136B2C324}" destId="{2A66FE30-D9BC-42A3-9A8E-456A51A63174}" srcOrd="2" destOrd="0" presId="urn:microsoft.com/office/officeart/2005/8/layout/orgChart1"/>
    <dgm:cxn modelId="{1165DAEB-2C1A-4604-9D6C-0B88CB392759}" type="presParOf" srcId="{2A66FE30-D9BC-42A3-9A8E-456A51A63174}" destId="{40E00F96-430A-45CF-A5C4-1F0B79D5CD13}" srcOrd="0" destOrd="0" presId="urn:microsoft.com/office/officeart/2005/8/layout/orgChart1"/>
    <dgm:cxn modelId="{0CF450E2-7E30-417B-A952-D6FD5B113507}" type="presParOf" srcId="{2A66FE30-D9BC-42A3-9A8E-456A51A63174}" destId="{C3DBE669-E897-43DD-9A28-2D82D3945C30}" srcOrd="1" destOrd="0" presId="urn:microsoft.com/office/officeart/2005/8/layout/orgChart1"/>
    <dgm:cxn modelId="{EE9906C7-2849-498C-8178-5410FB25E265}" type="presParOf" srcId="{C3DBE669-E897-43DD-9A28-2D82D3945C30}" destId="{D05700E0-35C0-488E-BF87-CB0F3D3A2713}" srcOrd="0" destOrd="0" presId="urn:microsoft.com/office/officeart/2005/8/layout/orgChart1"/>
    <dgm:cxn modelId="{962D56D3-CBAE-4ACA-A17F-ED86FC8790DD}" type="presParOf" srcId="{D05700E0-35C0-488E-BF87-CB0F3D3A2713}" destId="{5048832E-AF28-4A83-B869-29EA39810A0B}" srcOrd="0" destOrd="0" presId="urn:microsoft.com/office/officeart/2005/8/layout/orgChart1"/>
    <dgm:cxn modelId="{136C00AC-C086-4C87-B3FD-59BED922D581}" type="presParOf" srcId="{D05700E0-35C0-488E-BF87-CB0F3D3A2713}" destId="{4D571B44-733F-47A7-98B1-70261EAEB152}" srcOrd="1" destOrd="0" presId="urn:microsoft.com/office/officeart/2005/8/layout/orgChart1"/>
    <dgm:cxn modelId="{B96BA21F-A4E7-4E1D-8179-BD834F72B6C9}" type="presParOf" srcId="{C3DBE669-E897-43DD-9A28-2D82D3945C30}" destId="{309841B7-8081-408A-8E75-846BD0655221}" srcOrd="1" destOrd="0" presId="urn:microsoft.com/office/officeart/2005/8/layout/orgChart1"/>
    <dgm:cxn modelId="{B81A15B1-24AE-47BB-A531-63123987CE21}" type="presParOf" srcId="{C3DBE669-E897-43DD-9A28-2D82D3945C30}" destId="{C7B6AA26-2079-4881-BB1C-2AA3565B072C}" srcOrd="2" destOrd="0" presId="urn:microsoft.com/office/officeart/2005/8/layout/orgChart1"/>
    <dgm:cxn modelId="{97EB5860-186D-435C-856C-89308A9172A7}" type="presParOf" srcId="{2A66FE30-D9BC-42A3-9A8E-456A51A63174}" destId="{9A8FF10F-0BC1-4043-846B-B87DDFD782DC}" srcOrd="2" destOrd="0" presId="urn:microsoft.com/office/officeart/2005/8/layout/orgChart1"/>
    <dgm:cxn modelId="{2F8A4001-BA9A-40D8-8666-29E6CCBBB85E}" type="presParOf" srcId="{2A66FE30-D9BC-42A3-9A8E-456A51A63174}" destId="{D25B1ACC-529F-4AE6-B1D2-962C24494772}" srcOrd="3" destOrd="0" presId="urn:microsoft.com/office/officeart/2005/8/layout/orgChart1"/>
    <dgm:cxn modelId="{009A1417-003A-4D5D-90FA-95389545AF9D}" type="presParOf" srcId="{D25B1ACC-529F-4AE6-B1D2-962C24494772}" destId="{A82D01E4-2EA0-466E-B6C2-98C734CA2B91}" srcOrd="0" destOrd="0" presId="urn:microsoft.com/office/officeart/2005/8/layout/orgChart1"/>
    <dgm:cxn modelId="{72FF5BFB-215D-4917-82F5-C21545B7D983}" type="presParOf" srcId="{A82D01E4-2EA0-466E-B6C2-98C734CA2B91}" destId="{A657E0A7-03B6-47B0-B257-CAE1E04CBEB3}" srcOrd="0" destOrd="0" presId="urn:microsoft.com/office/officeart/2005/8/layout/orgChart1"/>
    <dgm:cxn modelId="{6E7898A5-2FEF-453B-A433-EFB1D1BAD3AC}" type="presParOf" srcId="{A82D01E4-2EA0-466E-B6C2-98C734CA2B91}" destId="{A9370A7B-6191-4BF8-96BD-FE34A6915B69}" srcOrd="1" destOrd="0" presId="urn:microsoft.com/office/officeart/2005/8/layout/orgChart1"/>
    <dgm:cxn modelId="{860CA699-B298-447E-895A-38DDE57D5DB5}" type="presParOf" srcId="{D25B1ACC-529F-4AE6-B1D2-962C24494772}" destId="{BDF2F471-355A-434F-B644-8152DA97A0FB}" srcOrd="1" destOrd="0" presId="urn:microsoft.com/office/officeart/2005/8/layout/orgChart1"/>
    <dgm:cxn modelId="{0D8A98E8-41F8-4F70-ADAC-8EB83AD1D231}" type="presParOf" srcId="{D25B1ACC-529F-4AE6-B1D2-962C24494772}" destId="{44C8288C-947B-48B4-A98A-A0DB1863E7E7}" srcOrd="2" destOrd="0" presId="urn:microsoft.com/office/officeart/2005/8/layout/orgChart1"/>
    <dgm:cxn modelId="{54DCC32D-2AA3-4AE4-8B21-E7686828F597}" type="presParOf" srcId="{EFD698C6-EEB4-4242-8695-F80498A2CBC8}" destId="{8D953152-1915-462C-AEAA-00BFE4DFB0BD}" srcOrd="4" destOrd="0" presId="urn:microsoft.com/office/officeart/2005/8/layout/orgChart1"/>
    <dgm:cxn modelId="{9EF69A7A-E11A-462E-9FAF-7F0F42A75E15}" type="presParOf" srcId="{EFD698C6-EEB4-4242-8695-F80498A2CBC8}" destId="{7A2FFA43-686D-44FA-AB95-21BBE1FC143A}" srcOrd="5" destOrd="0" presId="urn:microsoft.com/office/officeart/2005/8/layout/orgChart1"/>
    <dgm:cxn modelId="{D3612BCF-800B-4BEE-9BC2-B63639FDD7C3}" type="presParOf" srcId="{7A2FFA43-686D-44FA-AB95-21BBE1FC143A}" destId="{6B38B87D-57D1-486E-A2A4-4FD164EDEC82}" srcOrd="0" destOrd="0" presId="urn:microsoft.com/office/officeart/2005/8/layout/orgChart1"/>
    <dgm:cxn modelId="{A38F4726-E404-4FBE-80FF-2AE6DB203D43}" type="presParOf" srcId="{6B38B87D-57D1-486E-A2A4-4FD164EDEC82}" destId="{93D3A339-E9F6-406C-B601-65423CE5C6D1}" srcOrd="0" destOrd="0" presId="urn:microsoft.com/office/officeart/2005/8/layout/orgChart1"/>
    <dgm:cxn modelId="{68F3902F-E29A-4423-8328-84308F0E2B17}" type="presParOf" srcId="{6B38B87D-57D1-486E-A2A4-4FD164EDEC82}" destId="{A7C6FB1E-DBE4-4D85-ACDB-20258F830C27}" srcOrd="1" destOrd="0" presId="urn:microsoft.com/office/officeart/2005/8/layout/orgChart1"/>
    <dgm:cxn modelId="{A1FD6352-E22A-4016-9B92-4B44424A7E3F}" type="presParOf" srcId="{7A2FFA43-686D-44FA-AB95-21BBE1FC143A}" destId="{D81B518B-2D59-4756-8CD5-6DDBC76BA701}" srcOrd="1" destOrd="0" presId="urn:microsoft.com/office/officeart/2005/8/layout/orgChart1"/>
    <dgm:cxn modelId="{FBE3BF1C-31EB-4673-B065-8F365712D375}" type="presParOf" srcId="{7A2FFA43-686D-44FA-AB95-21BBE1FC143A}" destId="{F41D7001-7B4D-490D-BA0B-02E1625DAC88}" srcOrd="2" destOrd="0" presId="urn:microsoft.com/office/officeart/2005/8/layout/orgChart1"/>
    <dgm:cxn modelId="{247E339D-907E-42E3-89C7-22EE37ED8BD9}" type="presParOf" srcId="{F41D7001-7B4D-490D-BA0B-02E1625DAC88}" destId="{F81ACE88-1903-4896-B179-67A3E8A9FB54}" srcOrd="0" destOrd="0" presId="urn:microsoft.com/office/officeart/2005/8/layout/orgChart1"/>
    <dgm:cxn modelId="{5495B85E-5432-40C2-BA25-C4BA77F4F8E9}" type="presParOf" srcId="{F41D7001-7B4D-490D-BA0B-02E1625DAC88}" destId="{EC5BE723-5601-46F1-BEB4-E2A2383004AC}" srcOrd="1" destOrd="0" presId="urn:microsoft.com/office/officeart/2005/8/layout/orgChart1"/>
    <dgm:cxn modelId="{0B5B766F-4FCF-43ED-AC64-1FBF375B7E87}" type="presParOf" srcId="{EC5BE723-5601-46F1-BEB4-E2A2383004AC}" destId="{8B80900E-6A35-4500-BACE-67099A355B31}" srcOrd="0" destOrd="0" presId="urn:microsoft.com/office/officeart/2005/8/layout/orgChart1"/>
    <dgm:cxn modelId="{B050A992-23D8-4B5F-AA24-78E937A9C72B}" type="presParOf" srcId="{8B80900E-6A35-4500-BACE-67099A355B31}" destId="{B3DA883F-DCDF-4AA9-BBC1-4E3C72BAFAE2}" srcOrd="0" destOrd="0" presId="urn:microsoft.com/office/officeart/2005/8/layout/orgChart1"/>
    <dgm:cxn modelId="{51F6880D-7B67-4F42-BFA5-5FD52825AF7A}" type="presParOf" srcId="{8B80900E-6A35-4500-BACE-67099A355B31}" destId="{ABAE8F81-3B2B-4207-8E05-CA46570EC714}" srcOrd="1" destOrd="0" presId="urn:microsoft.com/office/officeart/2005/8/layout/orgChart1"/>
    <dgm:cxn modelId="{43724F80-3313-4E0A-AC66-11BAB598F5A7}" type="presParOf" srcId="{EC5BE723-5601-46F1-BEB4-E2A2383004AC}" destId="{D9AB0B9D-4D1B-47B5-AAD7-70B5C51F8BFF}" srcOrd="1" destOrd="0" presId="urn:microsoft.com/office/officeart/2005/8/layout/orgChart1"/>
    <dgm:cxn modelId="{8E3179A0-2A93-43FF-8AAC-53255775A31D}" type="presParOf" srcId="{EC5BE723-5601-46F1-BEB4-E2A2383004AC}" destId="{0D0E7A69-706F-427E-86B0-1956943885C5}" srcOrd="2" destOrd="0" presId="urn:microsoft.com/office/officeart/2005/8/layout/orgChart1"/>
    <dgm:cxn modelId="{11F7C9BD-9755-4BEF-B9A1-0B4E44739CE3}" type="presParOf" srcId="{A7FB3ADB-C412-45AA-A303-2DC8EC87C005}" destId="{AEAAED07-FA5C-4EEA-B96D-0FA8A3961EF4}" srcOrd="2" destOrd="0" presId="urn:microsoft.com/office/officeart/2005/8/layout/orgChart1"/>
    <dgm:cxn modelId="{4F231C2D-B768-4CE6-8CC2-F75B0FEC388B}" type="presParOf" srcId="{A68858F9-79C6-4196-B4FB-F8AC1F5F849B}" destId="{E5CD395D-A863-45EC-97F0-ABB6FAABB759}" srcOrd="4" destOrd="0" presId="urn:microsoft.com/office/officeart/2005/8/layout/orgChart1"/>
    <dgm:cxn modelId="{718A986B-C367-46BB-B973-9E638266EF01}" type="presParOf" srcId="{A68858F9-79C6-4196-B4FB-F8AC1F5F849B}" destId="{01EBDD68-570C-469B-998E-87B1800B038F}" srcOrd="5" destOrd="0" presId="urn:microsoft.com/office/officeart/2005/8/layout/orgChart1"/>
    <dgm:cxn modelId="{3C809AA6-8927-4C39-8CD9-6BE906C1CF41}" type="presParOf" srcId="{01EBDD68-570C-469B-998E-87B1800B038F}" destId="{BC898D28-758D-4A0B-80A7-1C70B997CA1F}" srcOrd="0" destOrd="0" presId="urn:microsoft.com/office/officeart/2005/8/layout/orgChart1"/>
    <dgm:cxn modelId="{EF7C1844-4574-4A41-BB17-895D174F443B}" type="presParOf" srcId="{BC898D28-758D-4A0B-80A7-1C70B997CA1F}" destId="{B003BD37-606D-4295-9382-547D9135798F}" srcOrd="0" destOrd="0" presId="urn:microsoft.com/office/officeart/2005/8/layout/orgChart1"/>
    <dgm:cxn modelId="{CA90406F-38A4-4885-9B9F-72AB1D8279B6}" type="presParOf" srcId="{BC898D28-758D-4A0B-80A7-1C70B997CA1F}" destId="{50DC60DD-0E5F-4401-8389-F9CB90D48647}" srcOrd="1" destOrd="0" presId="urn:microsoft.com/office/officeart/2005/8/layout/orgChart1"/>
    <dgm:cxn modelId="{22B32451-6652-4B2C-8264-EF233C698172}" type="presParOf" srcId="{01EBDD68-570C-469B-998E-87B1800B038F}" destId="{6C8850E7-1C9B-46E5-9085-C6608C4ED064}" srcOrd="1" destOrd="0" presId="urn:microsoft.com/office/officeart/2005/8/layout/orgChart1"/>
    <dgm:cxn modelId="{A9AE9B5B-C53A-46FC-A973-8D6A4828DD9E}" type="presParOf" srcId="{01EBDD68-570C-469B-998E-87B1800B038F}" destId="{69B6EF87-5EB1-4402-8A74-A02BCC57A8FC}" srcOrd="2" destOrd="0" presId="urn:microsoft.com/office/officeart/2005/8/layout/orgChart1"/>
    <dgm:cxn modelId="{EB108FF5-9D06-42C6-9485-C0FA65077BAD}" type="presParOf" srcId="{259F92CA-788F-4B7D-936B-8EF9BFB2F635}" destId="{050A5F55-B263-4CDF-8C45-241C965112EF}"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D395D-A863-45EC-97F0-ABB6FAABB759}">
      <dsp:nvSpPr>
        <dsp:cNvPr id="0" name=""/>
        <dsp:cNvSpPr/>
      </dsp:nvSpPr>
      <dsp:spPr>
        <a:xfrm>
          <a:off x="5520893" y="1474780"/>
          <a:ext cx="2498483" cy="174429"/>
        </a:xfrm>
        <a:custGeom>
          <a:avLst/>
          <a:gdLst/>
          <a:ahLst/>
          <a:cxnLst/>
          <a:rect l="0" t="0" r="0" b="0"/>
          <a:pathLst>
            <a:path>
              <a:moveTo>
                <a:pt x="0" y="0"/>
              </a:moveTo>
              <a:lnTo>
                <a:pt x="0" y="88782"/>
              </a:lnTo>
              <a:lnTo>
                <a:pt x="2498483" y="88782"/>
              </a:lnTo>
              <a:lnTo>
                <a:pt x="2498483" y="174429"/>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F81ACE88-1903-4896-B179-67A3E8A9FB54}">
      <dsp:nvSpPr>
        <dsp:cNvPr id="0" name=""/>
        <dsp:cNvSpPr/>
      </dsp:nvSpPr>
      <dsp:spPr>
        <a:xfrm>
          <a:off x="9443101" y="2633045"/>
          <a:ext cx="120475" cy="564776"/>
        </a:xfrm>
        <a:custGeom>
          <a:avLst/>
          <a:gdLst/>
          <a:ahLst/>
          <a:cxnLst/>
          <a:rect l="0" t="0" r="0" b="0"/>
          <a:pathLst>
            <a:path>
              <a:moveTo>
                <a:pt x="120475" y="0"/>
              </a:moveTo>
              <a:lnTo>
                <a:pt x="120475" y="564776"/>
              </a:lnTo>
              <a:lnTo>
                <a:pt x="0" y="564776"/>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D953152-1915-462C-AEAA-00BFE4DFB0BD}">
      <dsp:nvSpPr>
        <dsp:cNvPr id="0" name=""/>
        <dsp:cNvSpPr/>
      </dsp:nvSpPr>
      <dsp:spPr>
        <a:xfrm>
          <a:off x="5519555" y="2070956"/>
          <a:ext cx="4044021" cy="154249"/>
        </a:xfrm>
        <a:custGeom>
          <a:avLst/>
          <a:gdLst/>
          <a:ahLst/>
          <a:cxnLst/>
          <a:rect l="0" t="0" r="0" b="0"/>
          <a:pathLst>
            <a:path>
              <a:moveTo>
                <a:pt x="0" y="0"/>
              </a:moveTo>
              <a:lnTo>
                <a:pt x="0" y="68602"/>
              </a:lnTo>
              <a:lnTo>
                <a:pt x="4044021" y="68602"/>
              </a:lnTo>
              <a:lnTo>
                <a:pt x="4044021" y="154249"/>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9A8FF10F-0BC1-4043-846B-B87DDFD782DC}">
      <dsp:nvSpPr>
        <dsp:cNvPr id="0" name=""/>
        <dsp:cNvSpPr/>
      </dsp:nvSpPr>
      <dsp:spPr>
        <a:xfrm>
          <a:off x="4603257" y="2656508"/>
          <a:ext cx="916261" cy="1213849"/>
        </a:xfrm>
        <a:custGeom>
          <a:avLst/>
          <a:gdLst/>
          <a:ahLst/>
          <a:cxnLst/>
          <a:rect l="0" t="0" r="0" b="0"/>
          <a:pathLst>
            <a:path>
              <a:moveTo>
                <a:pt x="916261" y="0"/>
              </a:moveTo>
              <a:lnTo>
                <a:pt x="916261" y="1213849"/>
              </a:lnTo>
              <a:lnTo>
                <a:pt x="0" y="1213849"/>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40E00F96-430A-45CF-A5C4-1F0B79D5CD13}">
      <dsp:nvSpPr>
        <dsp:cNvPr id="0" name=""/>
        <dsp:cNvSpPr/>
      </dsp:nvSpPr>
      <dsp:spPr>
        <a:xfrm>
          <a:off x="4596748" y="2656508"/>
          <a:ext cx="922770" cy="558691"/>
        </a:xfrm>
        <a:custGeom>
          <a:avLst/>
          <a:gdLst/>
          <a:ahLst/>
          <a:cxnLst/>
          <a:rect l="0" t="0" r="0" b="0"/>
          <a:pathLst>
            <a:path>
              <a:moveTo>
                <a:pt x="922770" y="0"/>
              </a:moveTo>
              <a:lnTo>
                <a:pt x="922770" y="558691"/>
              </a:lnTo>
              <a:lnTo>
                <a:pt x="0" y="558691"/>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33F632F-7AC1-4986-8A93-D0B6BA2B4B35}">
      <dsp:nvSpPr>
        <dsp:cNvPr id="0" name=""/>
        <dsp:cNvSpPr/>
      </dsp:nvSpPr>
      <dsp:spPr>
        <a:xfrm>
          <a:off x="5473799" y="2070956"/>
          <a:ext cx="91440" cy="177712"/>
        </a:xfrm>
        <a:custGeom>
          <a:avLst/>
          <a:gdLst/>
          <a:ahLst/>
          <a:cxnLst/>
          <a:rect l="0" t="0" r="0" b="0"/>
          <a:pathLst>
            <a:path>
              <a:moveTo>
                <a:pt x="45756" y="0"/>
              </a:moveTo>
              <a:lnTo>
                <a:pt x="45756" y="92065"/>
              </a:lnTo>
              <a:lnTo>
                <a:pt x="45720" y="92065"/>
              </a:lnTo>
              <a:lnTo>
                <a:pt x="45720" y="177712"/>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E79D6AE6-DFD9-4784-AAA0-1BD7B8382AE7}">
      <dsp:nvSpPr>
        <dsp:cNvPr id="0" name=""/>
        <dsp:cNvSpPr/>
      </dsp:nvSpPr>
      <dsp:spPr>
        <a:xfrm>
          <a:off x="1235557" y="2070956"/>
          <a:ext cx="4283998" cy="154249"/>
        </a:xfrm>
        <a:custGeom>
          <a:avLst/>
          <a:gdLst/>
          <a:ahLst/>
          <a:cxnLst/>
          <a:rect l="0" t="0" r="0" b="0"/>
          <a:pathLst>
            <a:path>
              <a:moveTo>
                <a:pt x="4283998" y="0"/>
              </a:moveTo>
              <a:lnTo>
                <a:pt x="4283998" y="68602"/>
              </a:lnTo>
              <a:lnTo>
                <a:pt x="0" y="68602"/>
              </a:lnTo>
              <a:lnTo>
                <a:pt x="0" y="154249"/>
              </a:lnTo>
            </a:path>
          </a:pathLst>
        </a:custGeom>
        <a:noFill/>
        <a:ln w="12700" cap="flat" cmpd="sng" algn="ctr">
          <a:solidFill>
            <a:schemeClr val="dk2">
              <a:shade val="8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501934F-B81E-4EC0-9B70-A4AC14DACB0B}">
      <dsp:nvSpPr>
        <dsp:cNvPr id="0" name=""/>
        <dsp:cNvSpPr/>
      </dsp:nvSpPr>
      <dsp:spPr>
        <a:xfrm>
          <a:off x="5473835" y="1474780"/>
          <a:ext cx="91440" cy="188336"/>
        </a:xfrm>
        <a:custGeom>
          <a:avLst/>
          <a:gdLst/>
          <a:ahLst/>
          <a:cxnLst/>
          <a:rect l="0" t="0" r="0" b="0"/>
          <a:pathLst>
            <a:path>
              <a:moveTo>
                <a:pt x="47057" y="0"/>
              </a:moveTo>
              <a:lnTo>
                <a:pt x="47057" y="102689"/>
              </a:lnTo>
              <a:lnTo>
                <a:pt x="45720" y="102689"/>
              </a:lnTo>
              <a:lnTo>
                <a:pt x="45720" y="188336"/>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03EBF28-9D21-4F0D-8286-CE8956A25274}">
      <dsp:nvSpPr>
        <dsp:cNvPr id="0" name=""/>
        <dsp:cNvSpPr/>
      </dsp:nvSpPr>
      <dsp:spPr>
        <a:xfrm>
          <a:off x="3224453" y="1474780"/>
          <a:ext cx="2296440" cy="176117"/>
        </a:xfrm>
        <a:custGeom>
          <a:avLst/>
          <a:gdLst/>
          <a:ahLst/>
          <a:cxnLst/>
          <a:rect l="0" t="0" r="0" b="0"/>
          <a:pathLst>
            <a:path>
              <a:moveTo>
                <a:pt x="2296440" y="0"/>
              </a:moveTo>
              <a:lnTo>
                <a:pt x="2296440" y="90471"/>
              </a:lnTo>
              <a:lnTo>
                <a:pt x="0" y="90471"/>
              </a:lnTo>
              <a:lnTo>
                <a:pt x="0" y="176117"/>
              </a:lnTo>
            </a:path>
          </a:pathLst>
        </a:custGeom>
        <a:noFill/>
        <a:ln w="12700" cap="flat" cmpd="sng" algn="ctr">
          <a:solidFill>
            <a:schemeClr val="dk2">
              <a:shade val="60000"/>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29AE5E2-90B7-4CD1-8EAC-F4D197BAF917}">
      <dsp:nvSpPr>
        <dsp:cNvPr id="0" name=""/>
        <dsp:cNvSpPr/>
      </dsp:nvSpPr>
      <dsp:spPr>
        <a:xfrm>
          <a:off x="4965289" y="1066940"/>
          <a:ext cx="1111208" cy="407839"/>
        </a:xfrm>
        <a:prstGeom prst="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Problem</a:t>
          </a:r>
          <a:endParaRPr lang="en-IN" sz="2000" kern="1200" dirty="0"/>
        </a:p>
      </dsp:txBody>
      <dsp:txXfrm>
        <a:off x="4965289" y="1066940"/>
        <a:ext cx="1111208" cy="407839"/>
      </dsp:txXfrm>
    </dsp:sp>
    <dsp:sp modelId="{87B0C2D6-95E1-45D1-AE64-369598F4CB30}">
      <dsp:nvSpPr>
        <dsp:cNvPr id="0" name=""/>
        <dsp:cNvSpPr/>
      </dsp:nvSpPr>
      <dsp:spPr>
        <a:xfrm>
          <a:off x="2543695" y="1650898"/>
          <a:ext cx="1361516" cy="407839"/>
        </a:xfrm>
        <a:prstGeom prst="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Regression</a:t>
          </a:r>
          <a:endParaRPr lang="en-IN" sz="2000" kern="1200" dirty="0"/>
        </a:p>
      </dsp:txBody>
      <dsp:txXfrm>
        <a:off x="2543695" y="1650898"/>
        <a:ext cx="1361516" cy="407839"/>
      </dsp:txXfrm>
    </dsp:sp>
    <dsp:sp modelId="{B646EFBB-6D26-42C0-AFFF-43B3E316D49D}">
      <dsp:nvSpPr>
        <dsp:cNvPr id="0" name=""/>
        <dsp:cNvSpPr/>
      </dsp:nvSpPr>
      <dsp:spPr>
        <a:xfrm>
          <a:off x="4606793" y="1663116"/>
          <a:ext cx="1825523" cy="407839"/>
        </a:xfrm>
        <a:prstGeom prst="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889000">
            <a:lnSpc>
              <a:spcPct val="90000"/>
            </a:lnSpc>
            <a:spcBef>
              <a:spcPct val="0"/>
            </a:spcBef>
            <a:spcAft>
              <a:spcPct val="35000"/>
            </a:spcAft>
            <a:buNone/>
          </a:pPr>
          <a:r>
            <a:rPr lang="en-US" sz="2000" kern="1200">
              <a:latin typeface="Calibri" panose="020F0502020204030204"/>
              <a:ea typeface="+mn-ea"/>
              <a:cs typeface="+mn-cs"/>
            </a:rPr>
            <a:t>Classification</a:t>
          </a:r>
          <a:endParaRPr lang="en-IN" sz="2000" kern="1200" dirty="0">
            <a:latin typeface="Calibri" panose="020F0502020204030204"/>
            <a:ea typeface="+mn-ea"/>
            <a:cs typeface="+mn-cs"/>
          </a:endParaRPr>
        </a:p>
      </dsp:txBody>
      <dsp:txXfrm>
        <a:off x="4606793" y="1663116"/>
        <a:ext cx="1825523" cy="407839"/>
      </dsp:txXfrm>
    </dsp:sp>
    <dsp:sp modelId="{7366B2E7-2A3B-4EF6-A62F-03CD83A42A69}">
      <dsp:nvSpPr>
        <dsp:cNvPr id="0" name=""/>
        <dsp:cNvSpPr/>
      </dsp:nvSpPr>
      <dsp:spPr>
        <a:xfrm>
          <a:off x="4325" y="2225205"/>
          <a:ext cx="2462463" cy="407839"/>
        </a:xfrm>
        <a:prstGeom prst="rect">
          <a:avLst/>
        </a:prstGeom>
        <a:solidFill>
          <a:srgbClr val="92D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000" kern="1200" dirty="0">
              <a:latin typeface="Calibri" panose="020F0502020204030204"/>
              <a:ea typeface="+mn-ea"/>
              <a:cs typeface="+mn-cs"/>
            </a:rPr>
            <a:t>Logistic regression</a:t>
          </a:r>
          <a:endParaRPr lang="en-IN" sz="2000" kern="1200" dirty="0">
            <a:latin typeface="Calibri" panose="020F0502020204030204"/>
            <a:ea typeface="+mn-ea"/>
            <a:cs typeface="+mn-cs"/>
          </a:endParaRPr>
        </a:p>
      </dsp:txBody>
      <dsp:txXfrm>
        <a:off x="4325" y="2225205"/>
        <a:ext cx="2462463" cy="407839"/>
      </dsp:txXfrm>
    </dsp:sp>
    <dsp:sp modelId="{0946BA87-2392-4FE3-8439-116A83F8A5D5}">
      <dsp:nvSpPr>
        <dsp:cNvPr id="0" name=""/>
        <dsp:cNvSpPr/>
      </dsp:nvSpPr>
      <dsp:spPr>
        <a:xfrm>
          <a:off x="4110350" y="2248668"/>
          <a:ext cx="2818336" cy="407839"/>
        </a:xfrm>
        <a:prstGeom prst="rect">
          <a:avLst/>
        </a:prstGeom>
        <a:solidFill>
          <a:srgbClr val="92D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000" kern="1200" dirty="0">
              <a:latin typeface="Calibri" panose="020F0502020204030204"/>
              <a:ea typeface="+mn-ea"/>
              <a:cs typeface="+mn-cs"/>
            </a:rPr>
            <a:t>Decision tree Classifier</a:t>
          </a:r>
          <a:endParaRPr lang="en-IN" sz="2000" kern="1200" dirty="0">
            <a:latin typeface="Calibri" panose="020F0502020204030204"/>
            <a:ea typeface="+mn-ea"/>
            <a:cs typeface="+mn-cs"/>
          </a:endParaRPr>
        </a:p>
      </dsp:txBody>
      <dsp:txXfrm>
        <a:off x="4110350" y="2248668"/>
        <a:ext cx="2818336" cy="407839"/>
      </dsp:txXfrm>
    </dsp:sp>
    <dsp:sp modelId="{5048832E-AF28-4A83-B869-29EA39810A0B}">
      <dsp:nvSpPr>
        <dsp:cNvPr id="0" name=""/>
        <dsp:cNvSpPr/>
      </dsp:nvSpPr>
      <dsp:spPr>
        <a:xfrm>
          <a:off x="2457188" y="3011280"/>
          <a:ext cx="2139560" cy="407839"/>
        </a:xfrm>
        <a:prstGeom prst="rect">
          <a:avLst/>
        </a:prstGeom>
        <a:solidFill>
          <a:srgbClr val="92D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889000">
            <a:lnSpc>
              <a:spcPct val="90000"/>
            </a:lnSpc>
            <a:spcBef>
              <a:spcPct val="0"/>
            </a:spcBef>
            <a:spcAft>
              <a:spcPct val="35000"/>
            </a:spcAft>
            <a:buNone/>
          </a:pPr>
          <a:r>
            <a:rPr lang="en-US" sz="2000" kern="1200" dirty="0"/>
            <a:t>Bagging classifier</a:t>
          </a:r>
          <a:endParaRPr lang="en-IN" sz="2000" kern="1200" dirty="0"/>
        </a:p>
      </dsp:txBody>
      <dsp:txXfrm>
        <a:off x="2457188" y="3011280"/>
        <a:ext cx="2139560" cy="407839"/>
      </dsp:txXfrm>
    </dsp:sp>
    <dsp:sp modelId="{A657E0A7-03B6-47B0-B257-CAE1E04CBEB3}">
      <dsp:nvSpPr>
        <dsp:cNvPr id="0" name=""/>
        <dsp:cNvSpPr/>
      </dsp:nvSpPr>
      <dsp:spPr>
        <a:xfrm>
          <a:off x="1691632" y="3666438"/>
          <a:ext cx="2911625" cy="407839"/>
        </a:xfrm>
        <a:prstGeom prst="rect">
          <a:avLst/>
        </a:prstGeom>
        <a:solidFill>
          <a:srgbClr val="92D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889000">
            <a:lnSpc>
              <a:spcPct val="90000"/>
            </a:lnSpc>
            <a:spcBef>
              <a:spcPct val="0"/>
            </a:spcBef>
            <a:spcAft>
              <a:spcPct val="35000"/>
            </a:spcAft>
            <a:buNone/>
          </a:pPr>
          <a:r>
            <a:rPr lang="en-US" sz="2000" kern="1200" dirty="0">
              <a:solidFill>
                <a:prstClr val="white"/>
              </a:solidFill>
              <a:latin typeface="Calibri" panose="020F0502020204030204"/>
              <a:ea typeface="+mn-ea"/>
              <a:cs typeface="+mn-cs"/>
            </a:rPr>
            <a:t>Random forest classifier</a:t>
          </a:r>
          <a:endParaRPr lang="en-IN" sz="2000" kern="1200" dirty="0">
            <a:solidFill>
              <a:prstClr val="white"/>
            </a:solidFill>
            <a:latin typeface="Calibri" panose="020F0502020204030204"/>
            <a:ea typeface="+mn-ea"/>
            <a:cs typeface="+mn-cs"/>
          </a:endParaRPr>
        </a:p>
      </dsp:txBody>
      <dsp:txXfrm>
        <a:off x="1691632" y="3666438"/>
        <a:ext cx="2911625" cy="407839"/>
      </dsp:txXfrm>
    </dsp:sp>
    <dsp:sp modelId="{93D3A339-E9F6-406C-B601-65423CE5C6D1}">
      <dsp:nvSpPr>
        <dsp:cNvPr id="0" name=""/>
        <dsp:cNvSpPr/>
      </dsp:nvSpPr>
      <dsp:spPr>
        <a:xfrm>
          <a:off x="8332210" y="2225205"/>
          <a:ext cx="2462732" cy="407839"/>
        </a:xfrm>
        <a:prstGeom prst="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000" kern="1200">
              <a:latin typeface="Calibri" panose="020F0502020204030204"/>
              <a:ea typeface="+mn-ea"/>
              <a:cs typeface="+mn-cs"/>
            </a:rPr>
            <a:t>Boosting</a:t>
          </a:r>
          <a:endParaRPr lang="en-IN" sz="2000" kern="1200" dirty="0">
            <a:latin typeface="Calibri" panose="020F0502020204030204"/>
            <a:ea typeface="+mn-ea"/>
            <a:cs typeface="+mn-cs"/>
          </a:endParaRPr>
        </a:p>
      </dsp:txBody>
      <dsp:txXfrm>
        <a:off x="8332210" y="2225205"/>
        <a:ext cx="2462732" cy="407839"/>
      </dsp:txXfrm>
    </dsp:sp>
    <dsp:sp modelId="{B3DA883F-DCDF-4AA9-BBC1-4E3C72BAFAE2}">
      <dsp:nvSpPr>
        <dsp:cNvPr id="0" name=""/>
        <dsp:cNvSpPr/>
      </dsp:nvSpPr>
      <dsp:spPr>
        <a:xfrm>
          <a:off x="7180985" y="2993902"/>
          <a:ext cx="2262116" cy="407839"/>
        </a:xfrm>
        <a:prstGeom prst="rect">
          <a:avLst/>
        </a:prstGeom>
        <a:solidFill>
          <a:srgbClr val="92D05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889000">
            <a:lnSpc>
              <a:spcPct val="90000"/>
            </a:lnSpc>
            <a:spcBef>
              <a:spcPct val="0"/>
            </a:spcBef>
            <a:spcAft>
              <a:spcPct val="35000"/>
            </a:spcAft>
            <a:buNone/>
          </a:pPr>
          <a:r>
            <a:rPr lang="en-US" sz="2000" kern="1200">
              <a:solidFill>
                <a:prstClr val="white"/>
              </a:solidFill>
              <a:latin typeface="Calibri" panose="020F0502020204030204"/>
              <a:ea typeface="+mn-ea"/>
              <a:cs typeface="+mn-cs"/>
            </a:rPr>
            <a:t>Gradient boosting</a:t>
          </a:r>
          <a:endParaRPr lang="en-IN" sz="2000" kern="1200" dirty="0">
            <a:solidFill>
              <a:prstClr val="white"/>
            </a:solidFill>
            <a:latin typeface="Calibri" panose="020F0502020204030204"/>
            <a:ea typeface="+mn-ea"/>
            <a:cs typeface="+mn-cs"/>
          </a:endParaRPr>
        </a:p>
      </dsp:txBody>
      <dsp:txXfrm>
        <a:off x="7180985" y="2993902"/>
        <a:ext cx="2262116" cy="407839"/>
      </dsp:txXfrm>
    </dsp:sp>
    <dsp:sp modelId="{B003BD37-606D-4295-9382-547D9135798F}">
      <dsp:nvSpPr>
        <dsp:cNvPr id="0" name=""/>
        <dsp:cNvSpPr/>
      </dsp:nvSpPr>
      <dsp:spPr>
        <a:xfrm>
          <a:off x="7217360" y="1649209"/>
          <a:ext cx="1604034" cy="407839"/>
        </a:xfrm>
        <a:prstGeom prst="rect">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sz="2000" kern="1200" dirty="0">
              <a:latin typeface="Calibri" panose="020F0502020204030204"/>
              <a:ea typeface="+mn-ea"/>
              <a:cs typeface="+mn-cs"/>
            </a:rPr>
            <a:t>Clustering</a:t>
          </a:r>
          <a:endParaRPr lang="en-IN" sz="2000" kern="1200" dirty="0">
            <a:latin typeface="Calibri" panose="020F0502020204030204"/>
            <a:ea typeface="+mn-ea"/>
            <a:cs typeface="+mn-cs"/>
          </a:endParaRPr>
        </a:p>
      </dsp:txBody>
      <dsp:txXfrm>
        <a:off x="7217360" y="1649209"/>
        <a:ext cx="1604034" cy="40783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02AE815-7003-4B3B-98AC-35B2133CC9D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7517CA52-A412-42D1-8DDA-32D03BAC5A5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37D934-DE40-4230-B955-D4C2CE594BAC}" type="datetimeFigureOut">
              <a:rPr lang="en-IN" smtClean="0"/>
              <a:t>20-03-2024</a:t>
            </a:fld>
            <a:endParaRPr lang="en-IN"/>
          </a:p>
        </p:txBody>
      </p:sp>
      <p:sp>
        <p:nvSpPr>
          <p:cNvPr id="4" name="Footer Placeholder 3">
            <a:extLst>
              <a:ext uri="{FF2B5EF4-FFF2-40B4-BE49-F238E27FC236}">
                <a16:creationId xmlns:a16="http://schemas.microsoft.com/office/drawing/2014/main" id="{E081BE10-D32E-4AFD-8F31-0698B3A59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10A8C90-6762-4113-A21A-E7CF00CD22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BC7F21-F3B6-4F35-92A5-8A7B326FFA9F}" type="slidenum">
              <a:rPr lang="en-IN" smtClean="0"/>
              <a:t>‹#›</a:t>
            </a:fld>
            <a:endParaRPr lang="en-IN"/>
          </a:p>
        </p:txBody>
      </p:sp>
    </p:spTree>
    <p:extLst>
      <p:ext uri="{BB962C8B-B14F-4D97-AF65-F5344CB8AC3E}">
        <p14:creationId xmlns:p14="http://schemas.microsoft.com/office/powerpoint/2010/main" val="3324212022"/>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2F91D-5567-442C-B014-2547046347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24BBA8-8B40-48D2-944C-09BAE91D37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p:txBody>
          <a:bodyPr/>
          <a:lstStyle/>
          <a:p>
            <a:fld id="{516E5C65-A6A4-4D7E-A8A9-35240D7FED8F}" type="datetimeFigureOut">
              <a:rPr lang="en-US" smtClean="0"/>
              <a:t>3/20/2024</a:t>
            </a:fld>
            <a:endParaRPr lang="en-US"/>
          </a:p>
        </p:txBody>
      </p:sp>
      <p:sp>
        <p:nvSpPr>
          <p:cNvPr id="5" name="Footer Placeholder 4">
            <a:extLst>
              <a:ext uri="{FF2B5EF4-FFF2-40B4-BE49-F238E27FC236}">
                <a16:creationId xmlns:a16="http://schemas.microsoft.com/office/drawing/2014/main" id="{217A9FC3-E0C2-4949-9D7A-193075E73E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D943AB-A2BA-4E7E-9171-5D2878D62998}"/>
              </a:ext>
            </a:extLst>
          </p:cNvPr>
          <p:cNvSpPr>
            <a:spLocks noGrp="1"/>
          </p:cNvSpPr>
          <p:nvPr>
            <p:ph type="sldNum" sz="quarter" idx="12"/>
          </p:nvPr>
        </p:nvSpPr>
        <p:spPr/>
        <p:txBody>
          <a:bodyPr/>
          <a:lstStyle/>
          <a:p>
            <a:fld id="{7F7FEF7F-D85A-4201-B820-A0FEA3130C3A}" type="slidenum">
              <a:rPr lang="en-US" smtClean="0"/>
              <a:t>‹#›</a:t>
            </a:fld>
            <a:endParaRPr lang="en-US"/>
          </a:p>
        </p:txBody>
      </p:sp>
    </p:spTree>
    <p:extLst>
      <p:ext uri="{BB962C8B-B14F-4D97-AF65-F5344CB8AC3E}">
        <p14:creationId xmlns:p14="http://schemas.microsoft.com/office/powerpoint/2010/main" val="52525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erim Slide">
    <p:spTree>
      <p:nvGrpSpPr>
        <p:cNvPr id="1" name=""/>
        <p:cNvGrpSpPr/>
        <p:nvPr/>
      </p:nvGrpSpPr>
      <p:grpSpPr>
        <a:xfrm>
          <a:off x="0" y="0"/>
          <a:ext cx="0" cy="0"/>
          <a:chOff x="0" y="0"/>
          <a:chExt cx="0" cy="0"/>
        </a:xfrm>
      </p:grpSpPr>
      <p:pic>
        <p:nvPicPr>
          <p:cNvPr id="14" name="Picture 13" descr="A blue rectangle with a white background&#10;&#10;Description automatically generated with low confidence">
            <a:extLst>
              <a:ext uri="{FF2B5EF4-FFF2-40B4-BE49-F238E27FC236}">
                <a16:creationId xmlns:a16="http://schemas.microsoft.com/office/drawing/2014/main" id="{171E9132-3A86-4DCE-BD93-7897A21C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872"/>
            <a:ext cx="12192000" cy="6871744"/>
          </a:xfrm>
          <a:prstGeom prst="rect">
            <a:avLst/>
          </a:prstGeom>
        </p:spPr>
      </p:pic>
      <p:sp>
        <p:nvSpPr>
          <p:cNvPr id="3" name="Date Placeholder 2">
            <a:extLst>
              <a:ext uri="{FF2B5EF4-FFF2-40B4-BE49-F238E27FC236}">
                <a16:creationId xmlns:a16="http://schemas.microsoft.com/office/drawing/2014/main" id="{3E202F7A-1DFE-4A40-B47F-0F735F093476}"/>
              </a:ext>
            </a:extLst>
          </p:cNvPr>
          <p:cNvSpPr>
            <a:spLocks noGrp="1"/>
          </p:cNvSpPr>
          <p:nvPr>
            <p:ph type="dt" sz="half" idx="10"/>
          </p:nvPr>
        </p:nvSpPr>
        <p:spPr>
          <a:xfrm>
            <a:off x="510810" y="5913465"/>
            <a:ext cx="2743200" cy="365125"/>
          </a:xfrm>
        </p:spPr>
        <p:txBody>
          <a:bodyPr/>
          <a:lstStyle/>
          <a:p>
            <a:fld id="{516E5C65-A6A4-4D7E-A8A9-35240D7FED8F}" type="datetimeFigureOut">
              <a:rPr lang="en-US" smtClean="0"/>
              <a:t>3/20/2024</a:t>
            </a:fld>
            <a:endParaRPr lang="en-US"/>
          </a:p>
        </p:txBody>
      </p:sp>
      <p:sp>
        <p:nvSpPr>
          <p:cNvPr id="4" name="Footer Placeholder 3">
            <a:extLst>
              <a:ext uri="{FF2B5EF4-FFF2-40B4-BE49-F238E27FC236}">
                <a16:creationId xmlns:a16="http://schemas.microsoft.com/office/drawing/2014/main" id="{42DEA5E1-DA1F-463C-BEC4-30B88F8D728D}"/>
              </a:ext>
            </a:extLst>
          </p:cNvPr>
          <p:cNvSpPr>
            <a:spLocks noGrp="1"/>
          </p:cNvSpPr>
          <p:nvPr>
            <p:ph type="ftr" sz="quarter" idx="11"/>
          </p:nvPr>
        </p:nvSpPr>
        <p:spPr>
          <a:xfrm>
            <a:off x="4038600" y="5913465"/>
            <a:ext cx="4114800" cy="365125"/>
          </a:xfrm>
        </p:spPr>
        <p:txBody>
          <a:bodyPr/>
          <a:lstStyle/>
          <a:p>
            <a:endParaRPr lang="en-US"/>
          </a:p>
        </p:txBody>
      </p:sp>
      <p:sp>
        <p:nvSpPr>
          <p:cNvPr id="2" name="Title 1">
            <a:extLst>
              <a:ext uri="{FF2B5EF4-FFF2-40B4-BE49-F238E27FC236}">
                <a16:creationId xmlns:a16="http://schemas.microsoft.com/office/drawing/2014/main" id="{1ABE1159-3199-4E54-B6F1-014DC1FAF65F}"/>
              </a:ext>
            </a:extLst>
          </p:cNvPr>
          <p:cNvSpPr>
            <a:spLocks noGrp="1"/>
          </p:cNvSpPr>
          <p:nvPr>
            <p:ph type="title"/>
          </p:nvPr>
        </p:nvSpPr>
        <p:spPr>
          <a:xfrm>
            <a:off x="510810" y="2684611"/>
            <a:ext cx="10515600" cy="1325563"/>
          </a:xfrm>
        </p:spPr>
        <p:txBody>
          <a:bodyPr>
            <a:normAutofit/>
          </a:bodyPr>
          <a:lstStyle>
            <a:lvl1pPr>
              <a:defRPr sz="4400" b="1" baseline="0">
                <a:solidFill>
                  <a:schemeClr val="bg1"/>
                </a:solidFill>
                <a:latin typeface="Arial Narrow" panose="020B0606020202030204" pitchFamily="34" charset="0"/>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B9EDF238-211C-4E9E-8F11-594CC522AD4A}"/>
              </a:ext>
            </a:extLst>
          </p:cNvPr>
          <p:cNvSpPr>
            <a:spLocks noGrp="1"/>
          </p:cNvSpPr>
          <p:nvPr>
            <p:ph type="sldNum" sz="quarter" idx="12"/>
          </p:nvPr>
        </p:nvSpPr>
        <p:spPr>
          <a:xfrm>
            <a:off x="9004365" y="5913465"/>
            <a:ext cx="2743200" cy="365125"/>
          </a:xfrm>
        </p:spPr>
        <p:txBody>
          <a:bodyPr/>
          <a:lstStyle/>
          <a:p>
            <a:fld id="{7F7FEF7F-D85A-4201-B820-A0FEA3130C3A}" type="slidenum">
              <a:rPr lang="en-US" smtClean="0"/>
              <a:t>‹#›</a:t>
            </a:fld>
            <a:endParaRPr lang="en-US"/>
          </a:p>
        </p:txBody>
      </p:sp>
      <p:grpSp>
        <p:nvGrpSpPr>
          <p:cNvPr id="19" name="Group 18">
            <a:extLst>
              <a:ext uri="{FF2B5EF4-FFF2-40B4-BE49-F238E27FC236}">
                <a16:creationId xmlns:a16="http://schemas.microsoft.com/office/drawing/2014/main" id="{B8A6DFD0-B0F1-46F8-B111-0429DF5E089B}"/>
              </a:ext>
            </a:extLst>
          </p:cNvPr>
          <p:cNvGrpSpPr/>
          <p:nvPr userDrawn="1"/>
        </p:nvGrpSpPr>
        <p:grpSpPr>
          <a:xfrm>
            <a:off x="376730" y="6299850"/>
            <a:ext cx="10528875" cy="434026"/>
            <a:chOff x="376730" y="6299850"/>
            <a:chExt cx="10528875" cy="434026"/>
          </a:xfrm>
        </p:grpSpPr>
        <p:cxnSp>
          <p:nvCxnSpPr>
            <p:cNvPr id="20" name="Straight Connector 19">
              <a:extLst>
                <a:ext uri="{FF2B5EF4-FFF2-40B4-BE49-F238E27FC236}">
                  <a16:creationId xmlns:a16="http://schemas.microsoft.com/office/drawing/2014/main" id="{04964CAE-6E73-4396-8F41-AC04B1828D6A}"/>
                </a:ext>
              </a:extLst>
            </p:cNvPr>
            <p:cNvCxnSpPr>
              <a:cxnSpLocks/>
            </p:cNvCxnSpPr>
            <p:nvPr/>
          </p:nvCxnSpPr>
          <p:spPr>
            <a:xfrm>
              <a:off x="3161712" y="6544331"/>
              <a:ext cx="752812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91EC60A-503B-4070-AB46-0EC601BED577}"/>
                </a:ext>
              </a:extLst>
            </p:cNvPr>
            <p:cNvSpPr txBox="1"/>
            <p:nvPr/>
          </p:nvSpPr>
          <p:spPr>
            <a:xfrm>
              <a:off x="376730" y="6405832"/>
              <a:ext cx="2863733" cy="276999"/>
            </a:xfrm>
            <a:prstGeom prst="rect">
              <a:avLst/>
            </a:prstGeom>
            <a:noFill/>
            <a:ln>
              <a:noFill/>
            </a:ln>
          </p:spPr>
          <p:txBody>
            <a:bodyPr wrap="none" rtlCol="0">
              <a:spAutoFit/>
            </a:bodyPr>
            <a:lstStyle/>
            <a:p>
              <a:r>
                <a:rPr lang="en-IN" sz="1200" b="0" i="0" kern="1200" dirty="0">
                  <a:solidFill>
                    <a:schemeClr val="bg1"/>
                  </a:solidFill>
                  <a:effectLst/>
                  <a:latin typeface="+mn-lt"/>
                  <a:ea typeface="+mn-ea"/>
                  <a:cs typeface="+mn-cs"/>
                </a:rPr>
                <a:t>© 2021 Jigsaw Academy Education Pvt Ltd.</a:t>
              </a:r>
            </a:p>
          </p:txBody>
        </p:sp>
        <p:cxnSp>
          <p:nvCxnSpPr>
            <p:cNvPr id="31" name="Straight Connector 30">
              <a:extLst>
                <a:ext uri="{FF2B5EF4-FFF2-40B4-BE49-F238E27FC236}">
                  <a16:creationId xmlns:a16="http://schemas.microsoft.com/office/drawing/2014/main" id="{C4C8F102-259F-4446-8F61-B99123C29279}"/>
                </a:ext>
              </a:extLst>
            </p:cNvPr>
            <p:cNvCxnSpPr>
              <a:cxnSpLocks/>
            </p:cNvCxnSpPr>
            <p:nvPr/>
          </p:nvCxnSpPr>
          <p:spPr>
            <a:xfrm>
              <a:off x="10905605" y="6299850"/>
              <a:ext cx="0" cy="434026"/>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pic>
        <p:nvPicPr>
          <p:cNvPr id="2050" name="Picture 2" descr="Indian Institute of Management Indore - Wikipedia">
            <a:extLst>
              <a:ext uri="{FF2B5EF4-FFF2-40B4-BE49-F238E27FC236}">
                <a16:creationId xmlns:a16="http://schemas.microsoft.com/office/drawing/2014/main" id="{32E45ADA-F678-479B-AE5B-55AE81AF789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Logo&#10;&#10;Description automatically generated with medium confidence">
            <a:extLst>
              <a:ext uri="{FF2B5EF4-FFF2-40B4-BE49-F238E27FC236}">
                <a16:creationId xmlns:a16="http://schemas.microsoft.com/office/drawing/2014/main" id="{ED16CE4B-9AE8-4761-AEFA-89B3B0D1411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FFBC2AF-F421-41AD-B2C0-A9D358C34ECF}"/>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3/20/2024</a:t>
            </a:fld>
            <a:endParaRPr lang="en-US"/>
          </a:p>
        </p:txBody>
      </p:sp>
      <p:sp>
        <p:nvSpPr>
          <p:cNvPr id="4" name="Footer Placeholder 3">
            <a:extLst>
              <a:ext uri="{FF2B5EF4-FFF2-40B4-BE49-F238E27FC236}">
                <a16:creationId xmlns:a16="http://schemas.microsoft.com/office/drawing/2014/main" id="{4287F15D-2428-4868-B036-374F9E03CB11}"/>
              </a:ext>
            </a:extLst>
          </p:cNvPr>
          <p:cNvSpPr>
            <a:spLocks noGrp="1"/>
          </p:cNvSpPr>
          <p:nvPr>
            <p:ph type="ftr" sz="quarter" idx="11"/>
          </p:nvPr>
        </p:nvSpPr>
        <p:spPr>
          <a:xfrm>
            <a:off x="4048442" y="5881608"/>
            <a:ext cx="4114800" cy="365125"/>
          </a:xfrm>
        </p:spPr>
        <p:txBody>
          <a:bodyPr/>
          <a:lstStyle/>
          <a:p>
            <a:endParaRPr lang="en-US"/>
          </a:p>
        </p:txBody>
      </p:sp>
      <p:sp>
        <p:nvSpPr>
          <p:cNvPr id="5" name="Slide Number Placeholder 4">
            <a:extLst>
              <a:ext uri="{FF2B5EF4-FFF2-40B4-BE49-F238E27FC236}">
                <a16:creationId xmlns:a16="http://schemas.microsoft.com/office/drawing/2014/main" id="{5D32654B-D2B8-4A24-92DD-6E0B36525A36}"/>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3576431"/>
          </a:xfrm>
        </p:spPr>
        <p:txBody>
          <a:bodyPr/>
          <a:lstStyle>
            <a:lvl1pPr marL="228600" indent="-228600">
              <a:buFontTx/>
              <a:buBlip>
                <a:blip r:embed="rId2"/>
              </a:buBlip>
              <a:defRPr sz="1600">
                <a:solidFill>
                  <a:schemeClr val="tx1">
                    <a:lumMod val="85000"/>
                    <a:lumOff val="15000"/>
                  </a:schemeClr>
                </a:solidFill>
              </a:defRPr>
            </a:lvl1pPr>
            <a:lvl2pPr marL="685800" indent="-228600">
              <a:buFontTx/>
              <a:buBlip>
                <a:blip r:embed="rId3"/>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6" name="Text Placeholder 14">
            <a:extLst>
              <a:ext uri="{FF2B5EF4-FFF2-40B4-BE49-F238E27FC236}">
                <a16:creationId xmlns:a16="http://schemas.microsoft.com/office/drawing/2014/main" id="{BD0A9F68-1EDB-4A8A-BCDB-E1F4A0CE16C6}"/>
              </a:ext>
            </a:extLst>
          </p:cNvPr>
          <p:cNvSpPr>
            <a:spLocks noGrp="1"/>
          </p:cNvSpPr>
          <p:nvPr>
            <p:ph type="body" sz="quarter" idx="14"/>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grpSp>
        <p:nvGrpSpPr>
          <p:cNvPr id="17" name="Group 16">
            <a:extLst>
              <a:ext uri="{FF2B5EF4-FFF2-40B4-BE49-F238E27FC236}">
                <a16:creationId xmlns:a16="http://schemas.microsoft.com/office/drawing/2014/main" id="{77F16A00-8564-4829-8BF4-CC08FE4C6AD7}"/>
              </a:ext>
            </a:extLst>
          </p:cNvPr>
          <p:cNvGrpSpPr/>
          <p:nvPr userDrawn="1"/>
        </p:nvGrpSpPr>
        <p:grpSpPr>
          <a:xfrm>
            <a:off x="376730" y="6405832"/>
            <a:ext cx="10131613" cy="276999"/>
            <a:chOff x="376730" y="6405832"/>
            <a:chExt cx="10131613" cy="276999"/>
          </a:xfrm>
        </p:grpSpPr>
        <p:cxnSp>
          <p:nvCxnSpPr>
            <p:cNvPr id="20" name="Straight Connector 19">
              <a:extLst>
                <a:ext uri="{FF2B5EF4-FFF2-40B4-BE49-F238E27FC236}">
                  <a16:creationId xmlns:a16="http://schemas.microsoft.com/office/drawing/2014/main" id="{0C836338-7547-4FF7-93AD-CC57B7CDDCFD}"/>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D4D5EBB-2351-420C-A6A5-7B67473BAB0B}"/>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
        <p:nvSpPr>
          <p:cNvPr id="23" name="Title 1">
            <a:extLst>
              <a:ext uri="{FF2B5EF4-FFF2-40B4-BE49-F238E27FC236}">
                <a16:creationId xmlns:a16="http://schemas.microsoft.com/office/drawing/2014/main" id="{8EDC4C89-481A-451D-B06A-F0999A8D3E79}"/>
              </a:ext>
            </a:extLst>
          </p:cNvPr>
          <p:cNvSpPr>
            <a:spLocks noGrp="1"/>
          </p:cNvSpPr>
          <p:nvPr>
            <p:ph type="title"/>
          </p:nvPr>
        </p:nvSpPr>
        <p:spPr>
          <a:xfrm>
            <a:off x="463550" y="478702"/>
            <a:ext cx="11260278" cy="713216"/>
          </a:xfrm>
        </p:spPr>
        <p:txBody>
          <a:bodyPr>
            <a:normAutofit/>
          </a:bodyPr>
          <a:lstStyle>
            <a:lvl1pPr>
              <a:defRPr sz="2800" b="1">
                <a:solidFill>
                  <a:schemeClr val="tx1">
                    <a:lumMod val="85000"/>
                    <a:lumOff val="15000"/>
                  </a:schemeClr>
                </a:solidFill>
                <a:latin typeface="Aptos Narrow" panose="020B0004020202020204" pitchFamily="34" charset="0"/>
              </a:defRPr>
            </a:lvl1pPr>
          </a:lstStyle>
          <a:p>
            <a:r>
              <a:rPr lang="en-US" dirty="0"/>
              <a:t>Click to edit Master title style</a:t>
            </a:r>
          </a:p>
        </p:txBody>
      </p:sp>
      <p:pic>
        <p:nvPicPr>
          <p:cNvPr id="14" name="Picture 2" descr="Indian Institute of Management Indore - Wikipedia">
            <a:extLst>
              <a:ext uri="{FF2B5EF4-FFF2-40B4-BE49-F238E27FC236}">
                <a16:creationId xmlns:a16="http://schemas.microsoft.com/office/drawing/2014/main" id="{FABB3963-8978-400C-ABB8-A623893CDB75}"/>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10;&#10;Description automatically generated with medium confidence">
            <a:extLst>
              <a:ext uri="{FF2B5EF4-FFF2-40B4-BE49-F238E27FC236}">
                <a16:creationId xmlns:a16="http://schemas.microsoft.com/office/drawing/2014/main" id="{C1FAB4A3-0BD2-491A-BFA5-E22B0B0EDAE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cxnSp>
        <p:nvCxnSpPr>
          <p:cNvPr id="7" name="Straight Connector 6">
            <a:extLst>
              <a:ext uri="{FF2B5EF4-FFF2-40B4-BE49-F238E27FC236}">
                <a16:creationId xmlns:a16="http://schemas.microsoft.com/office/drawing/2014/main" id="{CE0FEFB8-DBB2-61F9-EFDD-D817440A3E31}"/>
              </a:ext>
            </a:extLst>
          </p:cNvPr>
          <p:cNvCxnSpPr>
            <a:cxnSpLocks/>
          </p:cNvCxnSpPr>
          <p:nvPr userDrawn="1"/>
        </p:nvCxnSpPr>
        <p:spPr>
          <a:xfrm>
            <a:off x="639221" y="739755"/>
            <a:ext cx="11108343" cy="0"/>
          </a:xfrm>
          <a:prstGeom prst="line">
            <a:avLst/>
          </a:prstGeom>
        </p:spPr>
        <p:style>
          <a:lnRef idx="3">
            <a:schemeClr val="accent1"/>
          </a:lnRef>
          <a:fillRef idx="0">
            <a:schemeClr val="accent1"/>
          </a:fillRef>
          <a:effectRef idx="2">
            <a:schemeClr val="accent1"/>
          </a:effectRef>
          <a:fontRef idx="minor">
            <a:schemeClr val="tx1"/>
          </a:fontRef>
        </p:style>
      </p:cxnSp>
      <p:sp>
        <p:nvSpPr>
          <p:cNvPr id="9" name="Rectangle 8">
            <a:extLst>
              <a:ext uri="{FF2B5EF4-FFF2-40B4-BE49-F238E27FC236}">
                <a16:creationId xmlns:a16="http://schemas.microsoft.com/office/drawing/2014/main" id="{C0812043-91CD-B3B0-88D9-C06FB5017E0C}"/>
              </a:ext>
            </a:extLst>
          </p:cNvPr>
          <p:cNvSpPr/>
          <p:nvPr userDrawn="1"/>
        </p:nvSpPr>
        <p:spPr>
          <a:xfrm>
            <a:off x="639221" y="688860"/>
            <a:ext cx="11108343" cy="50893"/>
          </a:xfrm>
          <a:prstGeom prst="rect">
            <a:avLst/>
          </a:prstGeom>
          <a:solidFill>
            <a:srgbClr val="3021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517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8426"/>
            <a:ext cx="3295650" cy="3138732"/>
          </a:xfrm>
        </p:spPr>
        <p:txBody>
          <a:bodyPr/>
          <a:lstStyle/>
          <a:p>
            <a:endParaRPr lang="en-US" dirty="0"/>
          </a:p>
        </p:txBody>
      </p:sp>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Date Placeholder 2">
            <a:extLst>
              <a:ext uri="{FF2B5EF4-FFF2-40B4-BE49-F238E27FC236}">
                <a16:creationId xmlns:a16="http://schemas.microsoft.com/office/drawing/2014/main" id="{0BFE0AD8-32E4-4883-9557-09D97108C21A}"/>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3/20/2024</a:t>
            </a:fld>
            <a:endParaRPr lang="en-US"/>
          </a:p>
        </p:txBody>
      </p:sp>
      <p:sp>
        <p:nvSpPr>
          <p:cNvPr id="22" name="Footer Placeholder 3">
            <a:extLst>
              <a:ext uri="{FF2B5EF4-FFF2-40B4-BE49-F238E27FC236}">
                <a16:creationId xmlns:a16="http://schemas.microsoft.com/office/drawing/2014/main" id="{C42FB052-5F40-4FD6-B81A-519024EC2AC4}"/>
              </a:ext>
            </a:extLst>
          </p:cNvPr>
          <p:cNvSpPr>
            <a:spLocks noGrp="1"/>
          </p:cNvSpPr>
          <p:nvPr>
            <p:ph type="ftr" sz="quarter" idx="11"/>
          </p:nvPr>
        </p:nvSpPr>
        <p:spPr>
          <a:xfrm>
            <a:off x="4048442" y="5881608"/>
            <a:ext cx="4114800" cy="365125"/>
          </a:xfrm>
        </p:spPr>
        <p:txBody>
          <a:bodyPr/>
          <a:lstStyle/>
          <a:p>
            <a:endParaRPr lang="en-US"/>
          </a:p>
        </p:txBody>
      </p:sp>
      <p:sp>
        <p:nvSpPr>
          <p:cNvPr id="23" name="Slide Number Placeholder 4">
            <a:extLst>
              <a:ext uri="{FF2B5EF4-FFF2-40B4-BE49-F238E27FC236}">
                <a16:creationId xmlns:a16="http://schemas.microsoft.com/office/drawing/2014/main" id="{CDB4B956-E2E3-4093-AE53-8B19A6E53613}"/>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30" name="Text Placeholder 14">
            <a:extLst>
              <a:ext uri="{FF2B5EF4-FFF2-40B4-BE49-F238E27FC236}">
                <a16:creationId xmlns:a16="http://schemas.microsoft.com/office/drawing/2014/main" id="{E3384312-1C07-42AC-8E9F-EB9AB578BB99}"/>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E7ABD5AB-AEA1-4C06-AD1A-0FE9794C1EC8}"/>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7E7B8C2-EC57-418B-9866-0C8EBA540FD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5" name="Group 14">
            <a:extLst>
              <a:ext uri="{FF2B5EF4-FFF2-40B4-BE49-F238E27FC236}">
                <a16:creationId xmlns:a16="http://schemas.microsoft.com/office/drawing/2014/main" id="{C1B29831-424D-4D18-ACC9-5C50118068EB}"/>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0BD190F8-4811-405F-8667-AE2A904F39E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3947232-C99D-478C-AF2A-1CA67427B423}"/>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4039377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Slide_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p:spPr>
        <p:txBody>
          <a:bodyPr/>
          <a:lstStyle/>
          <a:p>
            <a:endParaRPr lang="en-US" dirty="0"/>
          </a:p>
        </p:txBody>
      </p:sp>
      <p:sp>
        <p:nvSpPr>
          <p:cNvPr id="26" name="Text Placeholder 14">
            <a:extLst>
              <a:ext uri="{FF2B5EF4-FFF2-40B4-BE49-F238E27FC236}">
                <a16:creationId xmlns:a16="http://schemas.microsoft.com/office/drawing/2014/main" id="{87F540A3-E2B9-4798-9C59-26A9FB5FEE72}"/>
              </a:ext>
            </a:extLst>
          </p:cNvPr>
          <p:cNvSpPr>
            <a:spLocks noGrp="1"/>
          </p:cNvSpPr>
          <p:nvPr>
            <p:ph type="body" sz="quarter" idx="13"/>
          </p:nvPr>
        </p:nvSpPr>
        <p:spPr>
          <a:xfrm>
            <a:off x="4308763" y="2155178"/>
            <a:ext cx="7439371" cy="315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20" name="Text Placeholder 14">
            <a:extLst>
              <a:ext uri="{FF2B5EF4-FFF2-40B4-BE49-F238E27FC236}">
                <a16:creationId xmlns:a16="http://schemas.microsoft.com/office/drawing/2014/main" id="{8067BBB1-EF40-424B-86A0-2706586532B0}"/>
              </a:ext>
            </a:extLst>
          </p:cNvPr>
          <p:cNvSpPr>
            <a:spLocks noGrp="1"/>
          </p:cNvSpPr>
          <p:nvPr>
            <p:ph type="body" sz="quarter" idx="16"/>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28" name="Date Placeholder 2">
            <a:extLst>
              <a:ext uri="{FF2B5EF4-FFF2-40B4-BE49-F238E27FC236}">
                <a16:creationId xmlns:a16="http://schemas.microsoft.com/office/drawing/2014/main" id="{0B2D49C1-D3A3-4AB9-8E19-1A31799D5FFD}"/>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3/20/2024</a:t>
            </a:fld>
            <a:endParaRPr lang="en-US"/>
          </a:p>
        </p:txBody>
      </p:sp>
      <p:sp>
        <p:nvSpPr>
          <p:cNvPr id="29" name="Footer Placeholder 3">
            <a:extLst>
              <a:ext uri="{FF2B5EF4-FFF2-40B4-BE49-F238E27FC236}">
                <a16:creationId xmlns:a16="http://schemas.microsoft.com/office/drawing/2014/main" id="{0CBE640F-905D-4658-B34F-3B0F81EB1009}"/>
              </a:ext>
            </a:extLst>
          </p:cNvPr>
          <p:cNvSpPr>
            <a:spLocks noGrp="1"/>
          </p:cNvSpPr>
          <p:nvPr>
            <p:ph type="ftr" sz="quarter" idx="11"/>
          </p:nvPr>
        </p:nvSpPr>
        <p:spPr>
          <a:xfrm>
            <a:off x="4048442" y="5881608"/>
            <a:ext cx="4114800" cy="365125"/>
          </a:xfrm>
        </p:spPr>
        <p:txBody>
          <a:bodyPr/>
          <a:lstStyle/>
          <a:p>
            <a:endParaRPr lang="en-US"/>
          </a:p>
        </p:txBody>
      </p:sp>
      <p:sp>
        <p:nvSpPr>
          <p:cNvPr id="30" name="Slide Number Placeholder 4">
            <a:extLst>
              <a:ext uri="{FF2B5EF4-FFF2-40B4-BE49-F238E27FC236}">
                <a16:creationId xmlns:a16="http://schemas.microsoft.com/office/drawing/2014/main" id="{97D3C7A7-9928-4F0F-AB19-49808157216D}"/>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33" name="Title 1">
            <a:extLst>
              <a:ext uri="{FF2B5EF4-FFF2-40B4-BE49-F238E27FC236}">
                <a16:creationId xmlns:a16="http://schemas.microsoft.com/office/drawing/2014/main" id="{F3D27D00-3B7C-4A4A-A5F1-3BCDE823E5CA}"/>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6B4F42A8-E46C-43AE-877A-E3719F91DE4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DD7EE1AE-5219-4AEC-B003-990A1DD088F7}"/>
              </a:ext>
            </a:extLst>
          </p:cNvPr>
          <p:cNvGrpSpPr/>
          <p:nvPr userDrawn="1"/>
        </p:nvGrpSpPr>
        <p:grpSpPr>
          <a:xfrm>
            <a:off x="376730" y="6405832"/>
            <a:ext cx="10131613" cy="276999"/>
            <a:chOff x="376730" y="6405832"/>
            <a:chExt cx="10131613" cy="276999"/>
          </a:xfrm>
        </p:grpSpPr>
        <p:cxnSp>
          <p:nvCxnSpPr>
            <p:cNvPr id="15" name="Straight Connector 14">
              <a:extLst>
                <a:ext uri="{FF2B5EF4-FFF2-40B4-BE49-F238E27FC236}">
                  <a16:creationId xmlns:a16="http://schemas.microsoft.com/office/drawing/2014/main" id="{F136AF61-0AA6-4EE7-8DFF-458EFAADAE27}"/>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B1CEC5-5A0A-46DE-BA99-59623866690A}"/>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276225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Slide_1">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657513" y="2737918"/>
            <a:ext cx="1212850" cy="977390"/>
          </a:xfrm>
        </p:spPr>
        <p:txBody>
          <a:bodyPr>
            <a:normAutofit/>
          </a:bodyPr>
          <a:lstStyle>
            <a:lvl1pPr>
              <a:defRPr sz="1800"/>
            </a:lvl1pPr>
          </a:lstStyle>
          <a:p>
            <a:endParaRPr lang="en-US" dirty="0"/>
          </a:p>
        </p:txBody>
      </p:sp>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4080356"/>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4077042"/>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4073728"/>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4065775"/>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4067100"/>
            <a:ext cx="1711044" cy="914400"/>
          </a:xfrm>
        </p:spPr>
        <p:txBody>
          <a:bodyPr>
            <a:normAutofit/>
          </a:bodyPr>
          <a:lstStyle>
            <a:lvl1pPr marL="0" indent="0" algn="ctr">
              <a:buNone/>
              <a:defRPr sz="1600">
                <a:solidFill>
                  <a:schemeClr val="tx1">
                    <a:lumMod val="85000"/>
                    <a:lumOff val="15000"/>
                  </a:schemeClr>
                </a:solidFill>
              </a:defRPr>
            </a:lvl1pPr>
          </a:lstStyle>
          <a:p>
            <a:pPr lvl="0"/>
            <a:r>
              <a:rPr lang="en-US" dirty="0"/>
              <a:t>Click to edit Master text styles</a:t>
            </a:r>
          </a:p>
        </p:txBody>
      </p:sp>
      <p:sp>
        <p:nvSpPr>
          <p:cNvPr id="30" name="Picture Placeholder 16">
            <a:extLst>
              <a:ext uri="{FF2B5EF4-FFF2-40B4-BE49-F238E27FC236}">
                <a16:creationId xmlns:a16="http://schemas.microsoft.com/office/drawing/2014/main" id="{69AAB816-495A-46D7-9E1C-071858E0C55D}"/>
              </a:ext>
            </a:extLst>
          </p:cNvPr>
          <p:cNvSpPr>
            <a:spLocks noGrp="1"/>
          </p:cNvSpPr>
          <p:nvPr>
            <p:ph type="pic" sz="quarter" idx="24"/>
          </p:nvPr>
        </p:nvSpPr>
        <p:spPr>
          <a:xfrm>
            <a:off x="2996851" y="2737918"/>
            <a:ext cx="1212850" cy="977390"/>
          </a:xfrm>
        </p:spPr>
        <p:txBody>
          <a:bodyPr>
            <a:normAutofit/>
          </a:bodyPr>
          <a:lstStyle>
            <a:lvl1pPr>
              <a:defRPr sz="1800"/>
            </a:lvl1pPr>
          </a:lstStyle>
          <a:p>
            <a:endParaRPr lang="en-US" dirty="0"/>
          </a:p>
        </p:txBody>
      </p:sp>
      <p:sp>
        <p:nvSpPr>
          <p:cNvPr id="31" name="Picture Placeholder 16">
            <a:extLst>
              <a:ext uri="{FF2B5EF4-FFF2-40B4-BE49-F238E27FC236}">
                <a16:creationId xmlns:a16="http://schemas.microsoft.com/office/drawing/2014/main" id="{79783E1F-4039-4517-888C-AA08A6FB6C31}"/>
              </a:ext>
            </a:extLst>
          </p:cNvPr>
          <p:cNvSpPr>
            <a:spLocks noGrp="1"/>
          </p:cNvSpPr>
          <p:nvPr>
            <p:ph type="pic" sz="quarter" idx="25"/>
          </p:nvPr>
        </p:nvSpPr>
        <p:spPr>
          <a:xfrm>
            <a:off x="5336189" y="2737918"/>
            <a:ext cx="1212850" cy="977390"/>
          </a:xfrm>
        </p:spPr>
        <p:txBody>
          <a:bodyPr>
            <a:normAutofit/>
          </a:bodyPr>
          <a:lstStyle>
            <a:lvl1pPr>
              <a:defRPr sz="1800"/>
            </a:lvl1pPr>
          </a:lstStyle>
          <a:p>
            <a:endParaRPr lang="en-US" dirty="0"/>
          </a:p>
        </p:txBody>
      </p:sp>
      <p:sp>
        <p:nvSpPr>
          <p:cNvPr id="32" name="Picture Placeholder 16">
            <a:extLst>
              <a:ext uri="{FF2B5EF4-FFF2-40B4-BE49-F238E27FC236}">
                <a16:creationId xmlns:a16="http://schemas.microsoft.com/office/drawing/2014/main" id="{C6C192CB-8A39-4F9F-936D-D5077F3B7F31}"/>
              </a:ext>
            </a:extLst>
          </p:cNvPr>
          <p:cNvSpPr>
            <a:spLocks noGrp="1"/>
          </p:cNvSpPr>
          <p:nvPr>
            <p:ph type="pic" sz="quarter" idx="26"/>
          </p:nvPr>
        </p:nvSpPr>
        <p:spPr>
          <a:xfrm>
            <a:off x="7565261" y="2737918"/>
            <a:ext cx="1212850" cy="977390"/>
          </a:xfrm>
        </p:spPr>
        <p:txBody>
          <a:bodyPr>
            <a:normAutofit/>
          </a:bodyPr>
          <a:lstStyle>
            <a:lvl1pPr>
              <a:defRPr sz="1800"/>
            </a:lvl1pPr>
          </a:lstStyle>
          <a:p>
            <a:endParaRPr lang="en-US" dirty="0"/>
          </a:p>
        </p:txBody>
      </p:sp>
      <p:sp>
        <p:nvSpPr>
          <p:cNvPr id="33" name="Picture Placeholder 16">
            <a:extLst>
              <a:ext uri="{FF2B5EF4-FFF2-40B4-BE49-F238E27FC236}">
                <a16:creationId xmlns:a16="http://schemas.microsoft.com/office/drawing/2014/main" id="{3B8FCC14-334E-4A96-BEA5-F579E53BDED2}"/>
              </a:ext>
            </a:extLst>
          </p:cNvPr>
          <p:cNvSpPr>
            <a:spLocks noGrp="1"/>
          </p:cNvSpPr>
          <p:nvPr>
            <p:ph type="pic" sz="quarter" idx="27"/>
          </p:nvPr>
        </p:nvSpPr>
        <p:spPr>
          <a:xfrm>
            <a:off x="9849466" y="2737918"/>
            <a:ext cx="1212850" cy="977390"/>
          </a:xfrm>
        </p:spPr>
        <p:txBody>
          <a:bodyPr>
            <a:normAutofit/>
          </a:bodyPr>
          <a:lstStyle>
            <a:lvl1pPr>
              <a:defRPr sz="1800"/>
            </a:lvl1pPr>
          </a:lstStyle>
          <a:p>
            <a:endParaRPr lang="en-US" dirty="0"/>
          </a:p>
        </p:txBody>
      </p:sp>
      <p:sp>
        <p:nvSpPr>
          <p:cNvPr id="29" name="Date Placeholder 2">
            <a:extLst>
              <a:ext uri="{FF2B5EF4-FFF2-40B4-BE49-F238E27FC236}">
                <a16:creationId xmlns:a16="http://schemas.microsoft.com/office/drawing/2014/main" id="{F86076C5-AB4E-4A42-A216-DECF170A7AEF}"/>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3/20/2024</a:t>
            </a:fld>
            <a:endParaRPr lang="en-US"/>
          </a:p>
        </p:txBody>
      </p:sp>
      <p:sp>
        <p:nvSpPr>
          <p:cNvPr id="35" name="Footer Placeholder 3">
            <a:extLst>
              <a:ext uri="{FF2B5EF4-FFF2-40B4-BE49-F238E27FC236}">
                <a16:creationId xmlns:a16="http://schemas.microsoft.com/office/drawing/2014/main" id="{57AF84F1-F5E3-4856-BB33-E3B79850FCE1}"/>
              </a:ext>
            </a:extLst>
          </p:cNvPr>
          <p:cNvSpPr>
            <a:spLocks noGrp="1"/>
          </p:cNvSpPr>
          <p:nvPr>
            <p:ph type="ftr" sz="quarter" idx="11"/>
          </p:nvPr>
        </p:nvSpPr>
        <p:spPr>
          <a:xfrm>
            <a:off x="4048442" y="5881608"/>
            <a:ext cx="4114800" cy="365125"/>
          </a:xfrm>
        </p:spPr>
        <p:txBody>
          <a:bodyPr/>
          <a:lstStyle/>
          <a:p>
            <a:endParaRPr lang="en-US"/>
          </a:p>
        </p:txBody>
      </p:sp>
      <p:sp>
        <p:nvSpPr>
          <p:cNvPr id="38" name="Slide Number Placeholder 4">
            <a:extLst>
              <a:ext uri="{FF2B5EF4-FFF2-40B4-BE49-F238E27FC236}">
                <a16:creationId xmlns:a16="http://schemas.microsoft.com/office/drawing/2014/main" id="{CB8DB9B9-55DE-4691-98FA-1C9B095A7A86}"/>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40" name="Text Placeholder 14">
            <a:extLst>
              <a:ext uri="{FF2B5EF4-FFF2-40B4-BE49-F238E27FC236}">
                <a16:creationId xmlns:a16="http://schemas.microsoft.com/office/drawing/2014/main" id="{EB253C68-A6C1-4D86-BA0B-2EA9C6814E2E}"/>
              </a:ext>
            </a:extLst>
          </p:cNvPr>
          <p:cNvSpPr>
            <a:spLocks noGrp="1"/>
          </p:cNvSpPr>
          <p:nvPr>
            <p:ph type="body" sz="quarter" idx="29"/>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45" name="Title 1">
            <a:extLst>
              <a:ext uri="{FF2B5EF4-FFF2-40B4-BE49-F238E27FC236}">
                <a16:creationId xmlns:a16="http://schemas.microsoft.com/office/drawing/2014/main" id="{CCF5898D-3BFF-4D06-A76D-957C3C0AE8E4}"/>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21" name="Picture 20" descr="Logo&#10;&#10;Description automatically generated with medium confidence">
            <a:extLst>
              <a:ext uri="{FF2B5EF4-FFF2-40B4-BE49-F238E27FC236}">
                <a16:creationId xmlns:a16="http://schemas.microsoft.com/office/drawing/2014/main" id="{053A6959-D580-4749-9BF6-23D4C0D66D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22" name="Group 21">
            <a:extLst>
              <a:ext uri="{FF2B5EF4-FFF2-40B4-BE49-F238E27FC236}">
                <a16:creationId xmlns:a16="http://schemas.microsoft.com/office/drawing/2014/main" id="{B2DB7EC8-6089-4F5C-BFBC-9BF3541FBE66}"/>
              </a:ext>
            </a:extLst>
          </p:cNvPr>
          <p:cNvGrpSpPr/>
          <p:nvPr userDrawn="1"/>
        </p:nvGrpSpPr>
        <p:grpSpPr>
          <a:xfrm>
            <a:off x="376730" y="6405832"/>
            <a:ext cx="10131613" cy="276999"/>
            <a:chOff x="376730" y="6405832"/>
            <a:chExt cx="10131613" cy="276999"/>
          </a:xfrm>
        </p:grpSpPr>
        <p:cxnSp>
          <p:nvCxnSpPr>
            <p:cNvPr id="28" name="Straight Connector 27">
              <a:extLst>
                <a:ext uri="{FF2B5EF4-FFF2-40B4-BE49-F238E27FC236}">
                  <a16:creationId xmlns:a16="http://schemas.microsoft.com/office/drawing/2014/main" id="{DD901894-6D9C-475A-998C-E9D417042D01}"/>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0CDB721-8FB6-4339-B7F7-2B0E44A470C4}"/>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3869623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996B351-CDD3-4957-B344-CB1059E167D5}"/>
              </a:ext>
            </a:extLst>
          </p:cNvPr>
          <p:cNvSpPr>
            <a:spLocks noGrp="1"/>
          </p:cNvSpPr>
          <p:nvPr>
            <p:ph type="body" sz="quarter" idx="13"/>
          </p:nvPr>
        </p:nvSpPr>
        <p:spPr>
          <a:xfrm>
            <a:off x="5971309" y="2161314"/>
            <a:ext cx="5776255" cy="2766001"/>
          </a:xfrm>
        </p:spPr>
        <p:txBody>
          <a:bodyPr>
            <a:normAutofit/>
          </a:bodyPr>
          <a:lstStyle>
            <a:lvl1pPr marL="228600" indent="-228600">
              <a:buFontTx/>
              <a:buBlip>
                <a:blip r:embed="rId2"/>
              </a:buBlip>
              <a:defRPr sz="1600">
                <a:solidFill>
                  <a:schemeClr val="tx1">
                    <a:lumMod val="85000"/>
                    <a:lumOff val="15000"/>
                  </a:schemeClr>
                </a:solidFill>
              </a:defRPr>
            </a:lvl1pPr>
            <a:lvl2pPr marL="685800" indent="-228600">
              <a:buFontTx/>
              <a:buBlip>
                <a:blip r:embed="rId2"/>
              </a:buBlip>
              <a:defRPr sz="16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61314"/>
            <a:ext cx="4939724" cy="2766001"/>
          </a:xfrm>
        </p:spPr>
        <p:txBody>
          <a:bodyPr/>
          <a:lstStyle/>
          <a:p>
            <a:endParaRPr lang="en-US" dirty="0"/>
          </a:p>
        </p:txBody>
      </p:sp>
      <p:sp>
        <p:nvSpPr>
          <p:cNvPr id="18" name="Date Placeholder 2">
            <a:extLst>
              <a:ext uri="{FF2B5EF4-FFF2-40B4-BE49-F238E27FC236}">
                <a16:creationId xmlns:a16="http://schemas.microsoft.com/office/drawing/2014/main" id="{1EBAFD32-4176-4AC0-AF49-FEDB6BA666F9}"/>
              </a:ext>
            </a:extLst>
          </p:cNvPr>
          <p:cNvSpPr>
            <a:spLocks noGrp="1"/>
          </p:cNvSpPr>
          <p:nvPr>
            <p:ph type="dt" sz="half" idx="10"/>
          </p:nvPr>
        </p:nvSpPr>
        <p:spPr>
          <a:xfrm>
            <a:off x="464120" y="5850651"/>
            <a:ext cx="2743200" cy="365125"/>
          </a:xfrm>
        </p:spPr>
        <p:txBody>
          <a:bodyPr/>
          <a:lstStyle/>
          <a:p>
            <a:fld id="{516E5C65-A6A4-4D7E-A8A9-35240D7FED8F}" type="datetimeFigureOut">
              <a:rPr lang="en-US" smtClean="0"/>
              <a:t>3/20/2024</a:t>
            </a:fld>
            <a:endParaRPr lang="en-US"/>
          </a:p>
        </p:txBody>
      </p:sp>
      <p:sp>
        <p:nvSpPr>
          <p:cNvPr id="21" name="Footer Placeholder 3">
            <a:extLst>
              <a:ext uri="{FF2B5EF4-FFF2-40B4-BE49-F238E27FC236}">
                <a16:creationId xmlns:a16="http://schemas.microsoft.com/office/drawing/2014/main" id="{34023A63-730C-4869-9C47-EE62732F8A58}"/>
              </a:ext>
            </a:extLst>
          </p:cNvPr>
          <p:cNvSpPr>
            <a:spLocks noGrp="1"/>
          </p:cNvSpPr>
          <p:nvPr>
            <p:ph type="ftr" sz="quarter" idx="11"/>
          </p:nvPr>
        </p:nvSpPr>
        <p:spPr>
          <a:xfrm>
            <a:off x="4048442" y="5881608"/>
            <a:ext cx="4114800" cy="365125"/>
          </a:xfrm>
        </p:spPr>
        <p:txBody>
          <a:bodyPr/>
          <a:lstStyle/>
          <a:p>
            <a:endParaRPr lang="en-US"/>
          </a:p>
        </p:txBody>
      </p:sp>
      <p:sp>
        <p:nvSpPr>
          <p:cNvPr id="24" name="Slide Number Placeholder 4">
            <a:extLst>
              <a:ext uri="{FF2B5EF4-FFF2-40B4-BE49-F238E27FC236}">
                <a16:creationId xmlns:a16="http://schemas.microsoft.com/office/drawing/2014/main" id="{5472EC5D-4B38-410B-8364-0FFE2783C2F7}"/>
              </a:ext>
            </a:extLst>
          </p:cNvPr>
          <p:cNvSpPr>
            <a:spLocks noGrp="1"/>
          </p:cNvSpPr>
          <p:nvPr>
            <p:ph type="sldNum" sz="quarter" idx="12"/>
          </p:nvPr>
        </p:nvSpPr>
        <p:spPr>
          <a:xfrm>
            <a:off x="9004364" y="5884856"/>
            <a:ext cx="2743200" cy="365125"/>
          </a:xfrm>
        </p:spPr>
        <p:txBody>
          <a:bodyPr/>
          <a:lstStyle/>
          <a:p>
            <a:fld id="{7F7FEF7F-D85A-4201-B820-A0FEA3130C3A}" type="slidenum">
              <a:rPr lang="en-US" smtClean="0"/>
              <a:t>‹#›</a:t>
            </a:fld>
            <a:endParaRPr lang="en-US"/>
          </a:p>
        </p:txBody>
      </p:sp>
      <p:sp>
        <p:nvSpPr>
          <p:cNvPr id="26" name="Text Placeholder 14">
            <a:extLst>
              <a:ext uri="{FF2B5EF4-FFF2-40B4-BE49-F238E27FC236}">
                <a16:creationId xmlns:a16="http://schemas.microsoft.com/office/drawing/2014/main" id="{51B80104-7A0C-4DC3-AE6E-5913F491EC47}"/>
              </a:ext>
            </a:extLst>
          </p:cNvPr>
          <p:cNvSpPr>
            <a:spLocks noGrp="1"/>
          </p:cNvSpPr>
          <p:nvPr>
            <p:ph type="body" sz="quarter" idx="17"/>
          </p:nvPr>
        </p:nvSpPr>
        <p:spPr>
          <a:xfrm>
            <a:off x="463549" y="1363083"/>
            <a:ext cx="11260279" cy="602039"/>
          </a:xfrm>
        </p:spPr>
        <p:txBody>
          <a:bodyPr>
            <a:normAutofit/>
          </a:bodyPr>
          <a:lstStyle>
            <a:lvl1pPr marL="0" indent="0">
              <a:buFont typeface="Arial" panose="020B0604020202020204" pitchFamily="34" charset="0"/>
              <a:buNone/>
              <a:defRPr sz="2400">
                <a:solidFill>
                  <a:schemeClr val="tx1">
                    <a:lumMod val="85000"/>
                    <a:lumOff val="15000"/>
                  </a:schemeClr>
                </a:solidFill>
                <a:latin typeface="Arial Narrow" panose="020B060602020203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p:txBody>
      </p:sp>
      <p:sp>
        <p:nvSpPr>
          <p:cNvPr id="31" name="Title 1">
            <a:extLst>
              <a:ext uri="{FF2B5EF4-FFF2-40B4-BE49-F238E27FC236}">
                <a16:creationId xmlns:a16="http://schemas.microsoft.com/office/drawing/2014/main" id="{6483752C-4D11-4066-9A8D-444B41D0C809}"/>
              </a:ext>
            </a:extLst>
          </p:cNvPr>
          <p:cNvSpPr>
            <a:spLocks noGrp="1"/>
          </p:cNvSpPr>
          <p:nvPr>
            <p:ph type="title"/>
          </p:nvPr>
        </p:nvSpPr>
        <p:spPr>
          <a:xfrm>
            <a:off x="463550" y="478702"/>
            <a:ext cx="11260278" cy="713216"/>
          </a:xfrm>
        </p:spPr>
        <p:txBody>
          <a:bodyPr>
            <a:normAutofit/>
          </a:bodyPr>
          <a:lstStyle>
            <a:lvl1pPr>
              <a:defRPr sz="3600">
                <a:solidFill>
                  <a:schemeClr val="tx1">
                    <a:lumMod val="85000"/>
                    <a:lumOff val="15000"/>
                  </a:schemeClr>
                </a:solidFill>
                <a:latin typeface="Arial Narrow" panose="020B0606020202030204" pitchFamily="34" charset="0"/>
              </a:defRPr>
            </a:lvl1pPr>
          </a:lstStyle>
          <a:p>
            <a:r>
              <a:rPr lang="en-US" dirty="0"/>
              <a:t>Click to edit Master title style</a:t>
            </a:r>
          </a:p>
        </p:txBody>
      </p:sp>
      <p:pic>
        <p:nvPicPr>
          <p:cNvPr id="13" name="Picture 12" descr="Logo&#10;&#10;Description automatically generated with medium confidence">
            <a:extLst>
              <a:ext uri="{FF2B5EF4-FFF2-40B4-BE49-F238E27FC236}">
                <a16:creationId xmlns:a16="http://schemas.microsoft.com/office/drawing/2014/main" id="{EC88B384-13EC-4FC6-9E05-C090615F7C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89835" y="6353816"/>
            <a:ext cx="1057729" cy="504184"/>
          </a:xfrm>
          <a:prstGeom prst="rect">
            <a:avLst/>
          </a:prstGeom>
        </p:spPr>
      </p:pic>
      <p:grpSp>
        <p:nvGrpSpPr>
          <p:cNvPr id="14" name="Group 13">
            <a:extLst>
              <a:ext uri="{FF2B5EF4-FFF2-40B4-BE49-F238E27FC236}">
                <a16:creationId xmlns:a16="http://schemas.microsoft.com/office/drawing/2014/main" id="{447D13C7-E1F6-493B-94D7-A97EFFF79A44}"/>
              </a:ext>
            </a:extLst>
          </p:cNvPr>
          <p:cNvGrpSpPr/>
          <p:nvPr userDrawn="1"/>
        </p:nvGrpSpPr>
        <p:grpSpPr>
          <a:xfrm>
            <a:off x="376730" y="6405832"/>
            <a:ext cx="10131613" cy="276999"/>
            <a:chOff x="376730" y="6405832"/>
            <a:chExt cx="10131613" cy="276999"/>
          </a:xfrm>
        </p:grpSpPr>
        <p:cxnSp>
          <p:nvCxnSpPr>
            <p:cNvPr id="16" name="Straight Connector 15">
              <a:extLst>
                <a:ext uri="{FF2B5EF4-FFF2-40B4-BE49-F238E27FC236}">
                  <a16:creationId xmlns:a16="http://schemas.microsoft.com/office/drawing/2014/main" id="{DD31F194-7371-4CEE-96F8-69A82744288C}"/>
                </a:ext>
              </a:extLst>
            </p:cNvPr>
            <p:cNvCxnSpPr>
              <a:cxnSpLocks/>
            </p:cNvCxnSpPr>
            <p:nvPr/>
          </p:nvCxnSpPr>
          <p:spPr>
            <a:xfrm>
              <a:off x="3161712" y="6544331"/>
              <a:ext cx="7346631" cy="0"/>
            </a:xfrm>
            <a:prstGeom prst="line">
              <a:avLst/>
            </a:prstGeom>
            <a:ln>
              <a:solidFill>
                <a:srgbClr val="00A0CC"/>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0C143FE-67D2-4714-9F42-616D011B35B5}"/>
                </a:ext>
              </a:extLst>
            </p:cNvPr>
            <p:cNvSpPr txBox="1"/>
            <p:nvPr/>
          </p:nvSpPr>
          <p:spPr>
            <a:xfrm>
              <a:off x="376730" y="6405832"/>
              <a:ext cx="2863733" cy="276999"/>
            </a:xfrm>
            <a:prstGeom prst="rect">
              <a:avLst/>
            </a:prstGeom>
            <a:noFill/>
          </p:spPr>
          <p:txBody>
            <a:bodyPr wrap="none" rtlCol="0">
              <a:spAutoFit/>
            </a:bodyPr>
            <a:lstStyle/>
            <a:p>
              <a:r>
                <a:rPr lang="en-IN" sz="1200" b="0" i="0" kern="1200" dirty="0">
                  <a:solidFill>
                    <a:schemeClr val="tx1"/>
                  </a:solidFill>
                  <a:effectLst/>
                  <a:latin typeface="+mn-lt"/>
                  <a:ea typeface="+mn-ea"/>
                  <a:cs typeface="+mn-cs"/>
                </a:rPr>
                <a:t>© 2021 Jigsaw Academy Education Pvt Ltd.</a:t>
              </a:r>
            </a:p>
          </p:txBody>
        </p:sp>
      </p:grpSp>
    </p:spTree>
    <p:extLst>
      <p:ext uri="{BB962C8B-B14F-4D97-AF65-F5344CB8AC3E}">
        <p14:creationId xmlns:p14="http://schemas.microsoft.com/office/powerpoint/2010/main" val="3973999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CA1DC4-08BD-4EF5-A141-A5919D7A97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A6289E-163E-4015-98E1-F90E3038D2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2A6F69-A988-4F2E-BEC1-713E34B5D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6E5C65-A6A4-4D7E-A8A9-35240D7FED8F}" type="datetimeFigureOut">
              <a:rPr lang="en-US" smtClean="0"/>
              <a:t>3/20/2024</a:t>
            </a:fld>
            <a:endParaRPr lang="en-US"/>
          </a:p>
        </p:txBody>
      </p:sp>
      <p:sp>
        <p:nvSpPr>
          <p:cNvPr id="5" name="Footer Placeholder 4">
            <a:extLst>
              <a:ext uri="{FF2B5EF4-FFF2-40B4-BE49-F238E27FC236}">
                <a16:creationId xmlns:a16="http://schemas.microsoft.com/office/drawing/2014/main" id="{9CB45F18-1385-4EE3-AE74-7A921FADC6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17A5A-D37B-4E71-B0F5-8628470F2B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7FEF7F-D85A-4201-B820-A0FEA3130C3A}" type="slidenum">
              <a:rPr lang="en-US" smtClean="0"/>
              <a:t>‹#›</a:t>
            </a:fld>
            <a:endParaRPr lang="en-US"/>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5" r:id="rId3"/>
    <p:sldLayoutId id="2147483650" r:id="rId4"/>
    <p:sldLayoutId id="2147483651" r:id="rId5"/>
    <p:sldLayoutId id="2147483653" r:id="rId6"/>
    <p:sldLayoutId id="2147483654"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1.emf"/></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33.png"/><Relationship Id="rId4" Type="http://schemas.openxmlformats.org/officeDocument/2006/relationships/image" Target="../media/image10.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9.svg"/><Relationship Id="rId7" Type="http://schemas.openxmlformats.org/officeDocument/2006/relationships/image" Target="../media/image13.svg"/><Relationship Id="rId12" Type="http://schemas.microsoft.com/office/2007/relationships/diagramDrawing" Target="../diagrams/drawing1.xml"/><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diagramColors" Target="../diagrams/colors1.xml"/><Relationship Id="rId5" Type="http://schemas.openxmlformats.org/officeDocument/2006/relationships/image" Target="../media/image11.svg"/><Relationship Id="rId10" Type="http://schemas.openxmlformats.org/officeDocument/2006/relationships/diagramQuickStyle" Target="../diagrams/quickStyle1.xml"/><Relationship Id="rId4" Type="http://schemas.openxmlformats.org/officeDocument/2006/relationships/image" Target="../media/image10.png"/><Relationship Id="rId9"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41.png"/><Relationship Id="rId5" Type="http://schemas.openxmlformats.org/officeDocument/2006/relationships/image" Target="../media/image11.svg"/><Relationship Id="rId10" Type="http://schemas.openxmlformats.org/officeDocument/2006/relationships/image" Target="../media/image40.png"/><Relationship Id="rId4" Type="http://schemas.openxmlformats.org/officeDocument/2006/relationships/image" Target="../media/image10.png"/><Relationship Id="rId9" Type="http://schemas.openxmlformats.org/officeDocument/2006/relationships/image" Target="../media/image39.jp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hyperlink" Target="https://www.moneycontrol.com/news/business/credit-card-boom-in-india-10-crore-cards-expected-by-2023-end-10829181.html" TargetMode="External"/><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15.jpg"/><Relationship Id="rId4" Type="http://schemas.openxmlformats.org/officeDocument/2006/relationships/image" Target="../media/image10.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0.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10" Type="http://schemas.openxmlformats.org/officeDocument/2006/relationships/image" Target="../media/image23.emf"/><Relationship Id="rId4" Type="http://schemas.openxmlformats.org/officeDocument/2006/relationships/image" Target="../media/image10.png"/><Relationship Id="rId9" Type="http://schemas.openxmlformats.org/officeDocument/2006/relationships/image" Target="../media/image22.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A picture containing graphical user interface&#10;&#10;Description automatically generated">
            <a:extLst>
              <a:ext uri="{FF2B5EF4-FFF2-40B4-BE49-F238E27FC236}">
                <a16:creationId xmlns:a16="http://schemas.microsoft.com/office/drawing/2014/main" id="{D2A62DE0-6FFB-41DC-9E37-2A5CE86735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871"/>
            <a:ext cx="12201142" cy="6876896"/>
          </a:xfrm>
          <a:prstGeom prst="rect">
            <a:avLst/>
          </a:prstGeom>
        </p:spPr>
      </p:pic>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Text Placeholder 4">
            <a:extLst>
              <a:ext uri="{FF2B5EF4-FFF2-40B4-BE49-F238E27FC236}">
                <a16:creationId xmlns:a16="http://schemas.microsoft.com/office/drawing/2014/main" id="{52A1DF0E-35EC-457B-BF14-F960C4621AB4}"/>
              </a:ext>
            </a:extLst>
          </p:cNvPr>
          <p:cNvSpPr txBox="1">
            <a:spLocks/>
          </p:cNvSpPr>
          <p:nvPr/>
        </p:nvSpPr>
        <p:spPr>
          <a:xfrm>
            <a:off x="518494" y="2633254"/>
            <a:ext cx="8580682" cy="1368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5000" b="1" dirty="0">
                <a:solidFill>
                  <a:schemeClr val="bg1"/>
                </a:solidFill>
                <a:latin typeface="Arial Narrow" panose="020B0606020202030204" pitchFamily="34" charset="0"/>
                <a:cs typeface="Arial" panose="020B0604020202020204" pitchFamily="34" charset="0"/>
              </a:rPr>
              <a:t>Prediction of Attrition in Credit Cards Using ML Model</a:t>
            </a:r>
          </a:p>
          <a:p>
            <a:pPr marL="0" indent="0">
              <a:buNone/>
            </a:pPr>
            <a:endParaRPr lang="en-US" sz="5000" dirty="0">
              <a:solidFill>
                <a:schemeClr val="bg1"/>
              </a:solidFill>
              <a:latin typeface="Arial Narrow" panose="020B0606020202030204" pitchFamily="34" charset="0"/>
              <a:cs typeface="Arial" panose="020B0604020202020204" pitchFamily="34" charset="0"/>
            </a:endParaRPr>
          </a:p>
        </p:txBody>
      </p:sp>
      <p:sp>
        <p:nvSpPr>
          <p:cNvPr id="16" name="Text Placeholder 4">
            <a:extLst>
              <a:ext uri="{FF2B5EF4-FFF2-40B4-BE49-F238E27FC236}">
                <a16:creationId xmlns:a16="http://schemas.microsoft.com/office/drawing/2014/main" id="{E39410E1-F7AA-4843-B17F-7B86893FAFB6}"/>
              </a:ext>
            </a:extLst>
          </p:cNvPr>
          <p:cNvSpPr txBox="1">
            <a:spLocks/>
          </p:cNvSpPr>
          <p:nvPr/>
        </p:nvSpPr>
        <p:spPr>
          <a:xfrm>
            <a:off x="500675" y="4423996"/>
            <a:ext cx="4501663" cy="74605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kern="1200" dirty="0" smtClean="0">
                <a:solidFill>
                  <a:srgbClr val="0070C0"/>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000" b="0" dirty="0">
                <a:solidFill>
                  <a:schemeClr val="bg1"/>
                </a:solidFill>
                <a:latin typeface="Arial Narrow" panose="020B0606020202030204" pitchFamily="34" charset="0"/>
              </a:rPr>
              <a:t>Batch 17: Group K</a:t>
            </a:r>
          </a:p>
        </p:txBody>
      </p:sp>
      <p:pic>
        <p:nvPicPr>
          <p:cNvPr id="20" name="Picture 2" descr="Indian Institute of Management Indore - Wikipedia">
            <a:extLst>
              <a:ext uri="{FF2B5EF4-FFF2-40B4-BE49-F238E27FC236}">
                <a16:creationId xmlns:a16="http://schemas.microsoft.com/office/drawing/2014/main" id="{F33144D2-2922-4F38-9F93-4C4F5301601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57" y="75842"/>
            <a:ext cx="411718" cy="6639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 Placeholder 5">
            <a:extLst>
              <a:ext uri="{FF2B5EF4-FFF2-40B4-BE49-F238E27FC236}">
                <a16:creationId xmlns:a16="http://schemas.microsoft.com/office/drawing/2014/main" id="{E2EBF116-2934-4E58-9118-E3AED44F609C}"/>
              </a:ext>
            </a:extLst>
          </p:cNvPr>
          <p:cNvSpPr txBox="1">
            <a:spLocks/>
          </p:cNvSpPr>
          <p:nvPr/>
        </p:nvSpPr>
        <p:spPr>
          <a:xfrm>
            <a:off x="696191" y="157715"/>
            <a:ext cx="5399809" cy="399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i="1" dirty="0">
                <a:solidFill>
                  <a:schemeClr val="bg1"/>
                </a:solidFill>
              </a:rPr>
              <a:t>Integrated Program in Business Analytics </a:t>
            </a:r>
          </a:p>
        </p:txBody>
      </p:sp>
      <p:pic>
        <p:nvPicPr>
          <p:cNvPr id="4" name="Picture 3" descr="Logo&#10;&#10;Description automatically generated with medium confidence">
            <a:extLst>
              <a:ext uri="{FF2B5EF4-FFF2-40B4-BE49-F238E27FC236}">
                <a16:creationId xmlns:a16="http://schemas.microsoft.com/office/drawing/2014/main" id="{98903AF6-47ED-419F-AE18-C6296D19A5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10219" y="75842"/>
            <a:ext cx="1392824" cy="663913"/>
          </a:xfrm>
          <a:prstGeom prst="rect">
            <a:avLst/>
          </a:prstGeom>
        </p:spPr>
      </p:pic>
    </p:spTree>
    <p:extLst>
      <p:ext uri="{BB962C8B-B14F-4D97-AF65-F5344CB8AC3E}">
        <p14:creationId xmlns:p14="http://schemas.microsoft.com/office/powerpoint/2010/main" val="4030831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18260" y="95375"/>
            <a:ext cx="10515600" cy="678730"/>
          </a:xfrm>
        </p:spPr>
        <p:txBody>
          <a:bodyPr>
            <a:normAutofit/>
          </a:bodyPr>
          <a:lstStyle/>
          <a:p>
            <a:r>
              <a:rPr lang="en-US" dirty="0"/>
              <a:t>Imputing Missing Values with Random Forest Classification</a:t>
            </a:r>
            <a:endParaRPr lang="en-IN" dirty="0"/>
          </a:p>
        </p:txBody>
      </p:sp>
      <p:sp>
        <p:nvSpPr>
          <p:cNvPr id="3" name="TextBox 2">
            <a:extLst>
              <a:ext uri="{FF2B5EF4-FFF2-40B4-BE49-F238E27FC236}">
                <a16:creationId xmlns:a16="http://schemas.microsoft.com/office/drawing/2014/main" id="{DABBC8F8-81FE-41A8-913E-D218FC7241D4}"/>
              </a:ext>
            </a:extLst>
          </p:cNvPr>
          <p:cNvSpPr txBox="1"/>
          <p:nvPr/>
        </p:nvSpPr>
        <p:spPr>
          <a:xfrm>
            <a:off x="618260" y="1254805"/>
            <a:ext cx="9591138" cy="830997"/>
          </a:xfrm>
          <a:prstGeom prst="rect">
            <a:avLst/>
          </a:prstGeom>
          <a:noFill/>
        </p:spPr>
        <p:txBody>
          <a:bodyPr wrap="square" rtlCol="0">
            <a:spAutoFit/>
          </a:bodyPr>
          <a:lstStyle/>
          <a:p>
            <a:pPr marL="285750" indent="-285750">
              <a:buFont typeface="Wingdings" panose="05000000000000000000" pitchFamily="2" charset="2"/>
              <a:buChar char="Ø"/>
            </a:pPr>
            <a:r>
              <a:rPr lang="en-US" sz="1600" b="1" dirty="0">
                <a:latin typeface="Aptos Narrow" panose="020B0004020202020204" pitchFamily="34" charset="0"/>
              </a:rPr>
              <a:t>Random Forest classifier </a:t>
            </a:r>
            <a:r>
              <a:rPr lang="en-US" sz="1600" dirty="0">
                <a:latin typeface="Aptos Narrow" panose="020B0004020202020204" pitchFamily="34" charset="0"/>
              </a:rPr>
              <a:t>is used to predict the Unknown’s using other variables</a:t>
            </a:r>
          </a:p>
          <a:p>
            <a:pPr marL="285750" indent="-285750">
              <a:buFont typeface="Wingdings" panose="05000000000000000000" pitchFamily="2" charset="2"/>
              <a:buChar char="Ø"/>
            </a:pPr>
            <a:r>
              <a:rPr lang="en-US" sz="1600" dirty="0">
                <a:latin typeface="Aptos Narrow" panose="020B0004020202020204" pitchFamily="34" charset="0"/>
              </a:rPr>
              <a:t>Example is shown in below plots. Unknown’s in Education level are mostly assigned to Graduate.</a:t>
            </a:r>
          </a:p>
          <a:p>
            <a:pPr marL="285750" indent="-285750">
              <a:buFont typeface="Wingdings" panose="05000000000000000000" pitchFamily="2" charset="2"/>
              <a:buChar char="Ø"/>
            </a:pPr>
            <a:r>
              <a:rPr lang="en-US" sz="1600" dirty="0">
                <a:latin typeface="Aptos Narrow" panose="020B0004020202020204" pitchFamily="34" charset="0"/>
              </a:rPr>
              <a:t>Similar treatment is done for Marital Status and Income Category. </a:t>
            </a:r>
            <a:endParaRPr lang="en-IN" sz="1600" dirty="0">
              <a:latin typeface="Aptos Narrow" panose="020B0004020202020204" pitchFamily="34" charset="0"/>
            </a:endParaRPr>
          </a:p>
        </p:txBody>
      </p:sp>
      <p:grpSp>
        <p:nvGrpSpPr>
          <p:cNvPr id="7" name="Group 6">
            <a:extLst>
              <a:ext uri="{FF2B5EF4-FFF2-40B4-BE49-F238E27FC236}">
                <a16:creationId xmlns:a16="http://schemas.microsoft.com/office/drawing/2014/main" id="{CCDDC5B0-B4F2-5893-01E0-77B81BB97AC5}"/>
              </a:ext>
            </a:extLst>
          </p:cNvPr>
          <p:cNvGrpSpPr/>
          <p:nvPr/>
        </p:nvGrpSpPr>
        <p:grpSpPr>
          <a:xfrm>
            <a:off x="914792" y="2566502"/>
            <a:ext cx="10362416" cy="3240000"/>
            <a:chOff x="1023274" y="2535418"/>
            <a:chExt cx="10362416" cy="3240000"/>
          </a:xfrm>
        </p:grpSpPr>
        <p:pic>
          <p:nvPicPr>
            <p:cNvPr id="4" name="Picture 3">
              <a:extLst>
                <a:ext uri="{FF2B5EF4-FFF2-40B4-BE49-F238E27FC236}">
                  <a16:creationId xmlns:a16="http://schemas.microsoft.com/office/drawing/2014/main" id="{9BCEF2A0-3665-4236-A757-49AA3B778CD0}"/>
                </a:ext>
              </a:extLst>
            </p:cNvPr>
            <p:cNvPicPr>
              <a:picLocks noChangeAspect="1"/>
            </p:cNvPicPr>
            <p:nvPr/>
          </p:nvPicPr>
          <p:blipFill>
            <a:blip r:embed="rId8"/>
            <a:stretch>
              <a:fillRect/>
            </a:stretch>
          </p:blipFill>
          <p:spPr>
            <a:xfrm>
              <a:off x="7660229" y="2535418"/>
              <a:ext cx="3725461" cy="3240000"/>
            </a:xfrm>
            <a:prstGeom prst="rect">
              <a:avLst/>
            </a:prstGeom>
          </p:spPr>
        </p:pic>
        <p:pic>
          <p:nvPicPr>
            <p:cNvPr id="12" name="Picture 11">
              <a:extLst>
                <a:ext uri="{FF2B5EF4-FFF2-40B4-BE49-F238E27FC236}">
                  <a16:creationId xmlns:a16="http://schemas.microsoft.com/office/drawing/2014/main" id="{C1DE8753-D4D1-46D2-9DB3-47F2CE7B37A3}"/>
                </a:ext>
              </a:extLst>
            </p:cNvPr>
            <p:cNvPicPr>
              <a:picLocks noChangeAspect="1"/>
            </p:cNvPicPr>
            <p:nvPr/>
          </p:nvPicPr>
          <p:blipFill>
            <a:blip r:embed="rId9"/>
            <a:stretch>
              <a:fillRect/>
            </a:stretch>
          </p:blipFill>
          <p:spPr>
            <a:xfrm>
              <a:off x="1023274" y="2535418"/>
              <a:ext cx="3729600" cy="3240000"/>
            </a:xfrm>
            <a:prstGeom prst="rect">
              <a:avLst/>
            </a:prstGeom>
          </p:spPr>
        </p:pic>
        <p:grpSp>
          <p:nvGrpSpPr>
            <p:cNvPr id="6" name="Group 5">
              <a:extLst>
                <a:ext uri="{FF2B5EF4-FFF2-40B4-BE49-F238E27FC236}">
                  <a16:creationId xmlns:a16="http://schemas.microsoft.com/office/drawing/2014/main" id="{C0A59FAD-7441-E5B2-FBEB-954A591233B6}"/>
                </a:ext>
              </a:extLst>
            </p:cNvPr>
            <p:cNvGrpSpPr/>
            <p:nvPr/>
          </p:nvGrpSpPr>
          <p:grpSpPr>
            <a:xfrm>
              <a:off x="5021451" y="3512394"/>
              <a:ext cx="2417713" cy="885340"/>
              <a:chOff x="5021451" y="3512394"/>
              <a:chExt cx="2417713" cy="885340"/>
            </a:xfrm>
          </p:grpSpPr>
          <p:sp>
            <p:nvSpPr>
              <p:cNvPr id="2" name="Arrow: Right 1">
                <a:extLst>
                  <a:ext uri="{FF2B5EF4-FFF2-40B4-BE49-F238E27FC236}">
                    <a16:creationId xmlns:a16="http://schemas.microsoft.com/office/drawing/2014/main" id="{570574BE-3344-441C-B681-004E6F99054F}"/>
                  </a:ext>
                </a:extLst>
              </p:cNvPr>
              <p:cNvSpPr/>
              <p:nvPr/>
            </p:nvSpPr>
            <p:spPr>
              <a:xfrm>
                <a:off x="5717348" y="3913102"/>
                <a:ext cx="978408" cy="484632"/>
              </a:xfrm>
              <a:prstGeom prst="right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EF70A54A-92E1-4A7A-868F-E77A00B35CA2}"/>
                  </a:ext>
                </a:extLst>
              </p:cNvPr>
              <p:cNvSpPr txBox="1"/>
              <p:nvPr/>
            </p:nvSpPr>
            <p:spPr>
              <a:xfrm>
                <a:off x="5021451" y="3512394"/>
                <a:ext cx="2417713" cy="369332"/>
              </a:xfrm>
              <a:prstGeom prst="rect">
                <a:avLst/>
              </a:prstGeom>
              <a:noFill/>
            </p:spPr>
            <p:txBody>
              <a:bodyPr wrap="none" rtlCol="0">
                <a:spAutoFit/>
              </a:bodyPr>
              <a:lstStyle/>
              <a:p>
                <a:r>
                  <a:rPr lang="en-US" b="1" dirty="0"/>
                  <a:t>Missing data treatment</a:t>
                </a:r>
                <a:endParaRPr lang="en-IN" b="1" dirty="0"/>
              </a:p>
            </p:txBody>
          </p:sp>
        </p:grpSp>
      </p:grpSp>
    </p:spTree>
    <p:extLst>
      <p:ext uri="{BB962C8B-B14F-4D97-AF65-F5344CB8AC3E}">
        <p14:creationId xmlns:p14="http://schemas.microsoft.com/office/powerpoint/2010/main" val="3670811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18260" y="110947"/>
            <a:ext cx="10515600" cy="678730"/>
          </a:xfrm>
        </p:spPr>
        <p:txBody>
          <a:bodyPr>
            <a:normAutofit/>
          </a:bodyPr>
          <a:lstStyle/>
          <a:p>
            <a:r>
              <a:rPr lang="en-US" dirty="0"/>
              <a:t>Distribution of continuous variables</a:t>
            </a:r>
            <a:endParaRPr lang="en-IN" dirty="0"/>
          </a:p>
        </p:txBody>
      </p:sp>
      <p:sp>
        <p:nvSpPr>
          <p:cNvPr id="9" name="TextBox 8">
            <a:extLst>
              <a:ext uri="{FF2B5EF4-FFF2-40B4-BE49-F238E27FC236}">
                <a16:creationId xmlns:a16="http://schemas.microsoft.com/office/drawing/2014/main" id="{AD8B78F1-D1C4-4EDE-9CC3-01D9C85D5B38}"/>
              </a:ext>
            </a:extLst>
          </p:cNvPr>
          <p:cNvSpPr txBox="1"/>
          <p:nvPr/>
        </p:nvSpPr>
        <p:spPr>
          <a:xfrm>
            <a:off x="546847" y="1056409"/>
            <a:ext cx="10808279" cy="1077218"/>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ptos Narrow" panose="020B0004020202020204" pitchFamily="34" charset="0"/>
              </a:rPr>
              <a:t>Histograms are used to understand distribution of continuous variables in data.</a:t>
            </a:r>
          </a:p>
          <a:p>
            <a:pPr marL="285750" indent="-285750">
              <a:buFont typeface="Wingdings" panose="05000000000000000000" pitchFamily="2" charset="2"/>
              <a:buChar char="Ø"/>
            </a:pPr>
            <a:r>
              <a:rPr lang="en-US" sz="1600" dirty="0">
                <a:latin typeface="Aptos Narrow" panose="020B0004020202020204" pitchFamily="34" charset="0"/>
              </a:rPr>
              <a:t>Customer Age and Months on Book are </a:t>
            </a:r>
            <a:r>
              <a:rPr lang="en-US" sz="1600" b="1" dirty="0">
                <a:latin typeface="Aptos Narrow" panose="020B0004020202020204" pitchFamily="34" charset="0"/>
              </a:rPr>
              <a:t>normally distributed.</a:t>
            </a:r>
          </a:p>
          <a:p>
            <a:pPr marL="285750" indent="-285750">
              <a:buFont typeface="Wingdings" panose="05000000000000000000" pitchFamily="2" charset="2"/>
              <a:buChar char="Ø"/>
            </a:pPr>
            <a:r>
              <a:rPr lang="en-US" sz="1600" dirty="0">
                <a:latin typeface="Aptos Narrow" panose="020B0004020202020204" pitchFamily="34" charset="0"/>
              </a:rPr>
              <a:t>Credit Limit, Total Transaction Amount are </a:t>
            </a:r>
            <a:r>
              <a:rPr lang="en-US" sz="1600" b="1" dirty="0">
                <a:latin typeface="Aptos Narrow" panose="020B0004020202020204" pitchFamily="34" charset="0"/>
              </a:rPr>
              <a:t>positively skewed.</a:t>
            </a:r>
          </a:p>
          <a:p>
            <a:pPr marL="285750" indent="-285750">
              <a:buFont typeface="Wingdings" panose="05000000000000000000" pitchFamily="2" charset="2"/>
              <a:buChar char="Ø"/>
            </a:pPr>
            <a:r>
              <a:rPr lang="en-US" sz="1600" dirty="0">
                <a:latin typeface="Aptos Narrow" panose="020B0004020202020204" pitchFamily="34" charset="0"/>
              </a:rPr>
              <a:t>Examples of Customer Age and Credit Limit are shown in below plots.</a:t>
            </a:r>
            <a:endParaRPr lang="en-IN" sz="1600" dirty="0">
              <a:latin typeface="Aptos Narrow" panose="020B0004020202020204" pitchFamily="34" charset="0"/>
            </a:endParaRPr>
          </a:p>
        </p:txBody>
      </p:sp>
      <p:pic>
        <p:nvPicPr>
          <p:cNvPr id="3" name="Picture 2">
            <a:extLst>
              <a:ext uri="{FF2B5EF4-FFF2-40B4-BE49-F238E27FC236}">
                <a16:creationId xmlns:a16="http://schemas.microsoft.com/office/drawing/2014/main" id="{751DBD79-F243-438B-9F16-E7E0783E922E}"/>
              </a:ext>
            </a:extLst>
          </p:cNvPr>
          <p:cNvPicPr>
            <a:picLocks noChangeAspect="1"/>
          </p:cNvPicPr>
          <p:nvPr/>
        </p:nvPicPr>
        <p:blipFill>
          <a:blip r:embed="rId8"/>
          <a:stretch>
            <a:fillRect/>
          </a:stretch>
        </p:blipFill>
        <p:spPr>
          <a:xfrm>
            <a:off x="803156" y="2397497"/>
            <a:ext cx="4308007" cy="3191334"/>
          </a:xfrm>
          <a:prstGeom prst="rect">
            <a:avLst/>
          </a:prstGeom>
        </p:spPr>
      </p:pic>
      <p:pic>
        <p:nvPicPr>
          <p:cNvPr id="6" name="Picture 5">
            <a:extLst>
              <a:ext uri="{FF2B5EF4-FFF2-40B4-BE49-F238E27FC236}">
                <a16:creationId xmlns:a16="http://schemas.microsoft.com/office/drawing/2014/main" id="{F38D89C1-F985-4AF0-A339-1E04648663DD}"/>
              </a:ext>
            </a:extLst>
          </p:cNvPr>
          <p:cNvPicPr>
            <a:picLocks noChangeAspect="1"/>
          </p:cNvPicPr>
          <p:nvPr/>
        </p:nvPicPr>
        <p:blipFill>
          <a:blip r:embed="rId9"/>
          <a:stretch>
            <a:fillRect/>
          </a:stretch>
        </p:blipFill>
        <p:spPr>
          <a:xfrm>
            <a:off x="6342394" y="2397497"/>
            <a:ext cx="4158753" cy="2990998"/>
          </a:xfrm>
          <a:prstGeom prst="rect">
            <a:avLst/>
          </a:prstGeom>
        </p:spPr>
      </p:pic>
    </p:spTree>
    <p:extLst>
      <p:ext uri="{BB962C8B-B14F-4D97-AF65-F5344CB8AC3E}">
        <p14:creationId xmlns:p14="http://schemas.microsoft.com/office/powerpoint/2010/main" val="548839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2C7DDF4A-AF66-43CD-9975-610981D19D9D}"/>
              </a:ext>
            </a:extLst>
          </p:cNvPr>
          <p:cNvSpPr txBox="1">
            <a:spLocks/>
          </p:cNvSpPr>
          <p:nvPr/>
        </p:nvSpPr>
        <p:spPr>
          <a:xfrm>
            <a:off x="579862" y="233264"/>
            <a:ext cx="10515600" cy="47070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3600" kern="1200">
                <a:solidFill>
                  <a:schemeClr val="tx1">
                    <a:lumMod val="85000"/>
                    <a:lumOff val="15000"/>
                  </a:schemeClr>
                </a:solidFill>
                <a:latin typeface="Arial Narrow" panose="020B0606020202030204" pitchFamily="34" charset="0"/>
                <a:ea typeface="+mj-ea"/>
                <a:cs typeface="+mj-cs"/>
              </a:defRPr>
            </a:lvl1pPr>
          </a:lstStyle>
          <a:p>
            <a:pPr>
              <a:lnSpc>
                <a:spcPct val="100000"/>
              </a:lnSpc>
            </a:pPr>
            <a:r>
              <a:rPr lang="en-US" sz="2500" b="1" dirty="0">
                <a:solidFill>
                  <a:srgbClr val="000000"/>
                </a:solidFill>
                <a:latin typeface="Aptos Narrow" panose="020B0004020202020204" pitchFamily="34" charset="0"/>
              </a:rPr>
              <a:t>Outlier Analysis:</a:t>
            </a:r>
            <a:r>
              <a:rPr lang="en-IN" sz="2500" b="1" dirty="0">
                <a:solidFill>
                  <a:srgbClr val="000000"/>
                </a:solidFill>
                <a:latin typeface="Aptos Narrow" panose="020B0004020202020204" pitchFamily="34" charset="0"/>
              </a:rPr>
              <a:t> Extreme Outliers Detected</a:t>
            </a:r>
            <a:endParaRPr lang="en-US" sz="2500" b="1" dirty="0">
              <a:solidFill>
                <a:srgbClr val="000000"/>
              </a:solidFill>
              <a:latin typeface="Aptos Narrow" panose="020B0004020202020204" pitchFamily="34" charset="0"/>
            </a:endParaRPr>
          </a:p>
        </p:txBody>
      </p:sp>
      <p:pic>
        <p:nvPicPr>
          <p:cNvPr id="20" name="Picture 19" descr="A graph of a box plot&#10;&#10;Description automatically generated">
            <a:extLst>
              <a:ext uri="{FF2B5EF4-FFF2-40B4-BE49-F238E27FC236}">
                <a16:creationId xmlns:a16="http://schemas.microsoft.com/office/drawing/2014/main" id="{CE68EEFA-BD65-7F83-9571-080C9B175F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68" y="1151792"/>
            <a:ext cx="3832791" cy="2379638"/>
          </a:xfrm>
          <a:prstGeom prst="rect">
            <a:avLst/>
          </a:prstGeom>
        </p:spPr>
      </p:pic>
      <p:pic>
        <p:nvPicPr>
          <p:cNvPr id="21" name="Picture 20" descr="A graph with numbers and lines&#10;&#10;Description automatically generated">
            <a:extLst>
              <a:ext uri="{FF2B5EF4-FFF2-40B4-BE49-F238E27FC236}">
                <a16:creationId xmlns:a16="http://schemas.microsoft.com/office/drawing/2014/main" id="{DB59AC58-9B05-A9EB-1B1F-12E0239F9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7544" y="1151792"/>
            <a:ext cx="3468214" cy="2379638"/>
          </a:xfrm>
          <a:prstGeom prst="rect">
            <a:avLst/>
          </a:prstGeom>
        </p:spPr>
      </p:pic>
      <p:pic>
        <p:nvPicPr>
          <p:cNvPr id="23" name="Picture 22"/>
          <p:cNvPicPr>
            <a:picLocks noChangeAspect="1"/>
          </p:cNvPicPr>
          <p:nvPr/>
        </p:nvPicPr>
        <p:blipFill>
          <a:blip r:embed="rId4"/>
          <a:stretch>
            <a:fillRect/>
          </a:stretch>
        </p:blipFill>
        <p:spPr>
          <a:xfrm>
            <a:off x="4417417" y="1130957"/>
            <a:ext cx="3654969" cy="2400473"/>
          </a:xfrm>
          <a:prstGeom prst="rect">
            <a:avLst/>
          </a:prstGeom>
        </p:spPr>
      </p:pic>
      <p:sp>
        <p:nvSpPr>
          <p:cNvPr id="24" name="TextBox 23"/>
          <p:cNvSpPr txBox="1"/>
          <p:nvPr/>
        </p:nvSpPr>
        <p:spPr>
          <a:xfrm>
            <a:off x="665925" y="3662588"/>
            <a:ext cx="4956550" cy="1477328"/>
          </a:xfrm>
          <a:prstGeom prst="rect">
            <a:avLst/>
          </a:prstGeom>
          <a:noFill/>
        </p:spPr>
        <p:txBody>
          <a:bodyPr wrap="none" rtlCol="0">
            <a:spAutoFit/>
          </a:bodyPr>
          <a:lstStyle/>
          <a:p>
            <a:r>
              <a:rPr lang="en-US" dirty="0">
                <a:latin typeface="Aptos Narrow" panose="020B0004020202020204" pitchFamily="34" charset="0"/>
              </a:rPr>
              <a:t>Outlier Detection shows in:</a:t>
            </a:r>
          </a:p>
          <a:p>
            <a:pPr marL="285750" indent="-285750">
              <a:buFont typeface="Wingdings" panose="05000000000000000000" pitchFamily="2" charset="2"/>
              <a:buChar char="Ø"/>
            </a:pPr>
            <a:r>
              <a:rPr lang="en-US" dirty="0">
                <a:latin typeface="Aptos Narrow" panose="020B0004020202020204" pitchFamily="34" charset="0"/>
              </a:rPr>
              <a:t>Total amount changed from quarter 4 to quarter 1</a:t>
            </a:r>
          </a:p>
          <a:p>
            <a:pPr marL="285750" indent="-285750">
              <a:buFont typeface="Wingdings" panose="05000000000000000000" pitchFamily="2" charset="2"/>
              <a:buChar char="Ø"/>
            </a:pPr>
            <a:r>
              <a:rPr lang="en-US" dirty="0">
                <a:latin typeface="Aptos Narrow" panose="020B0004020202020204" pitchFamily="34" charset="0"/>
              </a:rPr>
              <a:t>Total count changed from quarter 4 to quarter 1</a:t>
            </a:r>
          </a:p>
          <a:p>
            <a:pPr marL="285750" indent="-285750">
              <a:buFont typeface="Wingdings" panose="05000000000000000000" pitchFamily="2" charset="2"/>
              <a:buChar char="Ø"/>
            </a:pPr>
            <a:r>
              <a:rPr lang="en-US" dirty="0">
                <a:latin typeface="Aptos Narrow" panose="020B0004020202020204" pitchFamily="34" charset="0"/>
              </a:rPr>
              <a:t>Total transaction amount </a:t>
            </a:r>
          </a:p>
          <a:p>
            <a:pPr marL="285750" indent="-285750">
              <a:buFont typeface="Wingdings" panose="05000000000000000000" pitchFamily="2" charset="2"/>
              <a:buChar char="Ø"/>
            </a:pPr>
            <a:r>
              <a:rPr lang="en-US" dirty="0">
                <a:latin typeface="Aptos Narrow" panose="020B0004020202020204" pitchFamily="34" charset="0"/>
              </a:rPr>
              <a:t>Credit limit out of the total number of variables.</a:t>
            </a:r>
          </a:p>
        </p:txBody>
      </p:sp>
      <p:sp>
        <p:nvSpPr>
          <p:cNvPr id="8" name="TextBox 7">
            <a:extLst>
              <a:ext uri="{FF2B5EF4-FFF2-40B4-BE49-F238E27FC236}">
                <a16:creationId xmlns:a16="http://schemas.microsoft.com/office/drawing/2014/main" id="{A594D360-AD99-4E78-9D85-E16CB6FB77CF}"/>
              </a:ext>
            </a:extLst>
          </p:cNvPr>
          <p:cNvSpPr txBox="1"/>
          <p:nvPr/>
        </p:nvSpPr>
        <p:spPr>
          <a:xfrm>
            <a:off x="665925" y="5271075"/>
            <a:ext cx="8300793" cy="923330"/>
          </a:xfrm>
          <a:prstGeom prst="rect">
            <a:avLst/>
          </a:prstGeom>
          <a:noFill/>
        </p:spPr>
        <p:txBody>
          <a:bodyPr wrap="square" rtlCol="0">
            <a:spAutoFit/>
          </a:bodyPr>
          <a:lstStyle/>
          <a:p>
            <a:r>
              <a:rPr lang="en-US" b="1" u="sng" dirty="0"/>
              <a:t>Outlier Treatment:</a:t>
            </a:r>
          </a:p>
          <a:p>
            <a:pPr marL="285750" indent="-285750">
              <a:buFont typeface="Wingdings" panose="05000000000000000000" pitchFamily="2" charset="2"/>
              <a:buChar char="Ø"/>
            </a:pPr>
            <a:r>
              <a:rPr lang="en-US" b="1" dirty="0">
                <a:latin typeface="Aptos Narrow" panose="020B0004020202020204" pitchFamily="34" charset="0"/>
              </a:rPr>
              <a:t>Since the outliers detected are </a:t>
            </a:r>
            <a:r>
              <a:rPr lang="en-US" b="1" dirty="0">
                <a:solidFill>
                  <a:srgbClr val="00B050"/>
                </a:solidFill>
                <a:latin typeface="Aptos Narrow" panose="020B0004020202020204" pitchFamily="34" charset="0"/>
              </a:rPr>
              <a:t>within acceptable range</a:t>
            </a:r>
            <a:r>
              <a:rPr lang="en-US" b="1" dirty="0">
                <a:latin typeface="Aptos Narrow" panose="020B0004020202020204" pitchFamily="34" charset="0"/>
              </a:rPr>
              <a:t> for the respective variable, Outliers are retained in the data </a:t>
            </a:r>
          </a:p>
        </p:txBody>
      </p:sp>
    </p:spTree>
    <p:extLst>
      <p:ext uri="{BB962C8B-B14F-4D97-AF65-F5344CB8AC3E}">
        <p14:creationId xmlns:p14="http://schemas.microsoft.com/office/powerpoint/2010/main" val="717422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D1D921-964E-A624-EA84-9D9E0CF6EBF8}"/>
              </a:ext>
            </a:extLst>
          </p:cNvPr>
          <p:cNvSpPr/>
          <p:nvPr/>
        </p:nvSpPr>
        <p:spPr>
          <a:xfrm>
            <a:off x="7698003" y="1562877"/>
            <a:ext cx="4091388" cy="3732246"/>
          </a:xfrm>
          <a:prstGeom prst="rect">
            <a:avLst/>
          </a:prstGeom>
          <a:solidFill>
            <a:srgbClr val="E9EB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60231" y="128650"/>
            <a:ext cx="6813585" cy="505350"/>
          </a:xfrm>
        </p:spPr>
        <p:txBody>
          <a:bodyPr>
            <a:normAutofit fontScale="90000"/>
          </a:bodyPr>
          <a:lstStyle/>
          <a:p>
            <a:r>
              <a:rPr lang="en-US" sz="2800" b="1" dirty="0">
                <a:solidFill>
                  <a:srgbClr val="000000"/>
                </a:solidFill>
                <a:latin typeface="Aptos Narrow" panose="020B0004020202020204" pitchFamily="34" charset="0"/>
              </a:rPr>
              <a:t>Interpreting Correlation Matrix: Insights into Strong Relationships among 3 Variables</a:t>
            </a:r>
            <a:endParaRPr lang="en-IN" sz="2800" b="1" dirty="0">
              <a:solidFill>
                <a:srgbClr val="000000"/>
              </a:solidFill>
              <a:latin typeface="Aptos Narrow" panose="020B0004020202020204" pitchFamily="34" charset="0"/>
            </a:endParaRPr>
          </a:p>
        </p:txBody>
      </p:sp>
      <p:pic>
        <p:nvPicPr>
          <p:cNvPr id="3" name="Picture 2">
            <a:extLst>
              <a:ext uri="{FF2B5EF4-FFF2-40B4-BE49-F238E27FC236}">
                <a16:creationId xmlns:a16="http://schemas.microsoft.com/office/drawing/2014/main" id="{2D86724B-B4C8-4B1F-A735-E8497C4FFEFA}"/>
              </a:ext>
            </a:extLst>
          </p:cNvPr>
          <p:cNvPicPr>
            <a:picLocks noChangeAspect="1"/>
          </p:cNvPicPr>
          <p:nvPr/>
        </p:nvPicPr>
        <p:blipFill>
          <a:blip r:embed="rId8"/>
          <a:stretch>
            <a:fillRect/>
          </a:stretch>
        </p:blipFill>
        <p:spPr>
          <a:xfrm>
            <a:off x="302888" y="1119814"/>
            <a:ext cx="7252447" cy="5271656"/>
          </a:xfrm>
          <a:prstGeom prst="rect">
            <a:avLst/>
          </a:prstGeom>
        </p:spPr>
      </p:pic>
      <p:sp>
        <p:nvSpPr>
          <p:cNvPr id="7" name="TextBox 6">
            <a:extLst>
              <a:ext uri="{FF2B5EF4-FFF2-40B4-BE49-F238E27FC236}">
                <a16:creationId xmlns:a16="http://schemas.microsoft.com/office/drawing/2014/main" id="{F71944E6-855E-4FE8-B8A3-F43877E961F6}"/>
              </a:ext>
            </a:extLst>
          </p:cNvPr>
          <p:cNvSpPr txBox="1"/>
          <p:nvPr/>
        </p:nvSpPr>
        <p:spPr>
          <a:xfrm>
            <a:off x="7773220" y="1659285"/>
            <a:ext cx="3960264" cy="3539430"/>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ptos Narrow" panose="020B0004020202020204" pitchFamily="34" charset="0"/>
              </a:rPr>
              <a:t>Months on book is </a:t>
            </a:r>
            <a:r>
              <a:rPr lang="en-US" sz="1600" b="1" dirty="0">
                <a:latin typeface="Aptos Narrow" panose="020B0004020202020204" pitchFamily="34" charset="0"/>
              </a:rPr>
              <a:t>well co-related </a:t>
            </a:r>
            <a:r>
              <a:rPr lang="en-US" sz="1600" dirty="0">
                <a:latin typeface="Aptos Narrow" panose="020B0004020202020204" pitchFamily="34" charset="0"/>
              </a:rPr>
              <a:t>with Customer Age</a:t>
            </a:r>
          </a:p>
          <a:p>
            <a:pPr marL="285750" indent="-285750">
              <a:buFont typeface="Wingdings" panose="05000000000000000000" pitchFamily="2" charset="2"/>
              <a:buChar char="Ø"/>
            </a:pPr>
            <a:r>
              <a:rPr lang="en-US" sz="1600" dirty="0">
                <a:latin typeface="Aptos Narrow" panose="020B0004020202020204" pitchFamily="34" charset="0"/>
              </a:rPr>
              <a:t>Credit Limit is well explained by </a:t>
            </a:r>
            <a:r>
              <a:rPr lang="en-US" sz="1600" dirty="0" err="1">
                <a:latin typeface="Aptos Narrow" panose="020B0004020202020204" pitchFamily="34" charset="0"/>
              </a:rPr>
              <a:t>Avg_Open_To_Buy</a:t>
            </a:r>
            <a:endParaRPr lang="en-US" sz="1600" dirty="0">
              <a:latin typeface="Aptos Narrow" panose="020B0004020202020204" pitchFamily="34" charset="0"/>
            </a:endParaRPr>
          </a:p>
          <a:p>
            <a:pPr marL="285750" indent="-285750">
              <a:buFont typeface="Wingdings" panose="05000000000000000000" pitchFamily="2" charset="2"/>
              <a:buChar char="Ø"/>
            </a:pPr>
            <a:r>
              <a:rPr lang="en-US" sz="1600" dirty="0" err="1">
                <a:latin typeface="Aptos Narrow" panose="020B0004020202020204" pitchFamily="34" charset="0"/>
              </a:rPr>
              <a:t>Total_Trans_Ct</a:t>
            </a:r>
            <a:r>
              <a:rPr lang="en-US" sz="1600" dirty="0">
                <a:latin typeface="Aptos Narrow" panose="020B0004020202020204" pitchFamily="34" charset="0"/>
              </a:rPr>
              <a:t> is well co-related with </a:t>
            </a:r>
            <a:r>
              <a:rPr lang="en-US" sz="1600" dirty="0" err="1">
                <a:latin typeface="Aptos Narrow" panose="020B0004020202020204" pitchFamily="34" charset="0"/>
              </a:rPr>
              <a:t>Total_Trans_Amt</a:t>
            </a:r>
            <a:endParaRPr lang="en-US" sz="1600" dirty="0">
              <a:latin typeface="Aptos Narrow" panose="020B0004020202020204" pitchFamily="34" charset="0"/>
            </a:endParaRPr>
          </a:p>
          <a:p>
            <a:pPr marL="285750" indent="-285750">
              <a:buFont typeface="Wingdings" panose="05000000000000000000" pitchFamily="2" charset="2"/>
              <a:buChar char="Ø"/>
            </a:pPr>
            <a:r>
              <a:rPr lang="en-US" sz="1600" dirty="0">
                <a:latin typeface="Aptos Narrow" panose="020B0004020202020204" pitchFamily="34" charset="0"/>
              </a:rPr>
              <a:t>The highly correlated variables have been </a:t>
            </a:r>
            <a:r>
              <a:rPr lang="en-US" sz="1600" b="1" dirty="0">
                <a:latin typeface="Aptos Narrow" panose="020B0004020202020204" pitchFamily="34" charset="0"/>
              </a:rPr>
              <a:t>dropped </a:t>
            </a:r>
            <a:r>
              <a:rPr lang="en-US" sz="1600" dirty="0">
                <a:latin typeface="Aptos Narrow" panose="020B0004020202020204" pitchFamily="34" charset="0"/>
              </a:rPr>
              <a:t>from further analysis.</a:t>
            </a:r>
          </a:p>
          <a:p>
            <a:pPr marL="285750" indent="-285750">
              <a:buFont typeface="Wingdings" panose="05000000000000000000" pitchFamily="2" charset="2"/>
              <a:buChar char="Ø"/>
            </a:pPr>
            <a:r>
              <a:rPr lang="en-US" sz="1600" dirty="0">
                <a:latin typeface="Aptos Narrow" panose="020B0004020202020204" pitchFamily="34" charset="0"/>
              </a:rPr>
              <a:t>The </a:t>
            </a:r>
            <a:r>
              <a:rPr lang="en-US" sz="1600" b="1" dirty="0">
                <a:latin typeface="Aptos Narrow" panose="020B0004020202020204" pitchFamily="34" charset="0"/>
              </a:rPr>
              <a:t>threshold</a:t>
            </a:r>
            <a:r>
              <a:rPr lang="en-US" sz="1600" dirty="0">
                <a:latin typeface="Aptos Narrow" panose="020B0004020202020204" pitchFamily="34" charset="0"/>
              </a:rPr>
              <a:t> considered for the correlation matrix is 0.75.</a:t>
            </a:r>
          </a:p>
          <a:p>
            <a:pPr marL="285750" indent="-285750">
              <a:buFont typeface="Wingdings" panose="05000000000000000000" pitchFamily="2" charset="2"/>
              <a:buChar char="Ø"/>
            </a:pPr>
            <a:r>
              <a:rPr lang="en-US" sz="1600" dirty="0">
                <a:latin typeface="Aptos Narrow" panose="020B0004020202020204" pitchFamily="34" charset="0"/>
              </a:rPr>
              <a:t>Notably, </a:t>
            </a:r>
            <a:r>
              <a:rPr lang="en-US" sz="1600" b="1" dirty="0">
                <a:latin typeface="Aptos Narrow" panose="020B0004020202020204" pitchFamily="34" charset="0"/>
              </a:rPr>
              <a:t>no strong negative correlations </a:t>
            </a:r>
            <a:r>
              <a:rPr lang="en-US" sz="1600" dirty="0">
                <a:latin typeface="Aptos Narrow" panose="020B0004020202020204" pitchFamily="34" charset="0"/>
              </a:rPr>
              <a:t>were identified in the dataset, indicating a lack of inverse relationships among the variables.</a:t>
            </a:r>
            <a:endParaRPr lang="en-IN" sz="1600" dirty="0">
              <a:latin typeface="Aptos Narrow" panose="020B0004020202020204" pitchFamily="34" charset="0"/>
            </a:endParaRPr>
          </a:p>
        </p:txBody>
      </p:sp>
      <p:sp>
        <p:nvSpPr>
          <p:cNvPr id="2" name="Rectangle 1">
            <a:extLst>
              <a:ext uri="{FF2B5EF4-FFF2-40B4-BE49-F238E27FC236}">
                <a16:creationId xmlns:a16="http://schemas.microsoft.com/office/drawing/2014/main" id="{141EC3A7-B878-4209-9C1B-7AAEF9BA63FD}"/>
              </a:ext>
            </a:extLst>
          </p:cNvPr>
          <p:cNvSpPr/>
          <p:nvPr/>
        </p:nvSpPr>
        <p:spPr>
          <a:xfrm>
            <a:off x="3560818" y="3601616"/>
            <a:ext cx="439270" cy="3272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B01AF446-887E-4736-AD44-1517553D675D}"/>
              </a:ext>
            </a:extLst>
          </p:cNvPr>
          <p:cNvSpPr/>
          <p:nvPr/>
        </p:nvSpPr>
        <p:spPr>
          <a:xfrm>
            <a:off x="1275183" y="1777651"/>
            <a:ext cx="439270" cy="340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2C22C91C-C4C5-458F-AA60-ECC1459E022F}"/>
              </a:ext>
            </a:extLst>
          </p:cNvPr>
          <p:cNvSpPr/>
          <p:nvPr/>
        </p:nvSpPr>
        <p:spPr>
          <a:xfrm>
            <a:off x="5112810" y="4530835"/>
            <a:ext cx="439270" cy="34065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67473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401248" y="173718"/>
            <a:ext cx="2841675"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548264" y="96006"/>
            <a:ext cx="10515600" cy="678730"/>
          </a:xfrm>
        </p:spPr>
        <p:txBody>
          <a:bodyPr>
            <a:normAutofit/>
          </a:bodyPr>
          <a:lstStyle/>
          <a:p>
            <a:r>
              <a:rPr lang="en-US" dirty="0"/>
              <a:t>Bivariate Analysis – Continuous variables</a:t>
            </a:r>
            <a:endParaRPr lang="en-IN" dirty="0"/>
          </a:p>
        </p:txBody>
      </p:sp>
      <p:pic>
        <p:nvPicPr>
          <p:cNvPr id="5" name="Picture 4">
            <a:extLst>
              <a:ext uri="{FF2B5EF4-FFF2-40B4-BE49-F238E27FC236}">
                <a16:creationId xmlns:a16="http://schemas.microsoft.com/office/drawing/2014/main" id="{B04A6195-4977-4F25-8CBE-22B2966A5F4A}"/>
              </a:ext>
            </a:extLst>
          </p:cNvPr>
          <p:cNvPicPr>
            <a:picLocks noChangeAspect="1"/>
          </p:cNvPicPr>
          <p:nvPr/>
        </p:nvPicPr>
        <p:blipFill>
          <a:blip r:embed="rId8"/>
          <a:stretch>
            <a:fillRect/>
          </a:stretch>
        </p:blipFill>
        <p:spPr>
          <a:xfrm>
            <a:off x="430391" y="2756682"/>
            <a:ext cx="3391106" cy="3190383"/>
          </a:xfrm>
          <a:prstGeom prst="rect">
            <a:avLst/>
          </a:prstGeom>
        </p:spPr>
      </p:pic>
      <p:pic>
        <p:nvPicPr>
          <p:cNvPr id="7" name="Picture 6">
            <a:extLst>
              <a:ext uri="{FF2B5EF4-FFF2-40B4-BE49-F238E27FC236}">
                <a16:creationId xmlns:a16="http://schemas.microsoft.com/office/drawing/2014/main" id="{863D78F6-E1CE-45BD-93EA-75DD70E3B9BF}"/>
              </a:ext>
            </a:extLst>
          </p:cNvPr>
          <p:cNvPicPr>
            <a:picLocks noChangeAspect="1"/>
          </p:cNvPicPr>
          <p:nvPr/>
        </p:nvPicPr>
        <p:blipFill>
          <a:blip r:embed="rId9"/>
          <a:stretch>
            <a:fillRect/>
          </a:stretch>
        </p:blipFill>
        <p:spPr>
          <a:xfrm>
            <a:off x="4066922" y="2770356"/>
            <a:ext cx="3745107" cy="3223802"/>
          </a:xfrm>
          <a:prstGeom prst="rect">
            <a:avLst/>
          </a:prstGeom>
        </p:spPr>
      </p:pic>
      <p:sp>
        <p:nvSpPr>
          <p:cNvPr id="19" name="TextBox 18">
            <a:extLst>
              <a:ext uri="{FF2B5EF4-FFF2-40B4-BE49-F238E27FC236}">
                <a16:creationId xmlns:a16="http://schemas.microsoft.com/office/drawing/2014/main" id="{B4D6E7C9-3530-456D-80AA-CFC43A6503EE}"/>
              </a:ext>
            </a:extLst>
          </p:cNvPr>
          <p:cNvSpPr txBox="1"/>
          <p:nvPr/>
        </p:nvSpPr>
        <p:spPr>
          <a:xfrm>
            <a:off x="548264" y="800880"/>
            <a:ext cx="10808279" cy="1538883"/>
          </a:xfrm>
          <a:prstGeom prst="rect">
            <a:avLst/>
          </a:prstGeom>
          <a:noFill/>
        </p:spPr>
        <p:txBody>
          <a:bodyPr wrap="square" rtlCol="0">
            <a:spAutoFit/>
          </a:bodyPr>
          <a:lstStyle/>
          <a:p>
            <a:pPr marL="342900" indent="-342900">
              <a:spcBef>
                <a:spcPts val="1200"/>
              </a:spcBef>
              <a:buFont typeface="+mj-lt"/>
              <a:buAutoNum type="arabicPeriod"/>
            </a:pPr>
            <a:r>
              <a:rPr lang="en-US" sz="1600" b="1" dirty="0">
                <a:latin typeface="Aptos Narrow" panose="020B0004020202020204" pitchFamily="34" charset="0"/>
              </a:rPr>
              <a:t>Scatter plot </a:t>
            </a:r>
            <a:r>
              <a:rPr lang="en-US" sz="1600" dirty="0">
                <a:latin typeface="Aptos Narrow" panose="020B0004020202020204" pitchFamily="34" charset="0"/>
              </a:rPr>
              <a:t>can be used to understand relation between continuous variables.</a:t>
            </a:r>
          </a:p>
          <a:p>
            <a:pPr marL="342900" indent="-342900">
              <a:spcBef>
                <a:spcPts val="1200"/>
              </a:spcBef>
              <a:buFont typeface="+mj-lt"/>
              <a:buAutoNum type="arabicPeriod"/>
            </a:pPr>
            <a:r>
              <a:rPr lang="en-US" sz="1600" dirty="0">
                <a:latin typeface="Aptos Narrow" panose="020B0004020202020204" pitchFamily="34" charset="0"/>
              </a:rPr>
              <a:t>Avg Utilization ratio and Total revolving Balance has </a:t>
            </a:r>
            <a:r>
              <a:rPr lang="en-US" sz="1600" b="1" dirty="0">
                <a:latin typeface="Aptos Narrow" panose="020B0004020202020204" pitchFamily="34" charset="0"/>
              </a:rPr>
              <a:t>positive correlation.</a:t>
            </a:r>
          </a:p>
          <a:p>
            <a:pPr marL="342900" indent="-342900">
              <a:spcBef>
                <a:spcPts val="1200"/>
              </a:spcBef>
              <a:buFont typeface="+mj-lt"/>
              <a:buAutoNum type="arabicPeriod"/>
            </a:pPr>
            <a:r>
              <a:rPr lang="en-US" sz="1600" dirty="0">
                <a:latin typeface="Aptos Narrow" panose="020B0004020202020204" pitchFamily="34" charset="0"/>
              </a:rPr>
              <a:t>Avg Utilization ratio and Credit Limit has </a:t>
            </a:r>
            <a:r>
              <a:rPr lang="en-US" sz="1600" b="1" dirty="0">
                <a:latin typeface="Aptos Narrow" panose="020B0004020202020204" pitchFamily="34" charset="0"/>
              </a:rPr>
              <a:t>negative relation.</a:t>
            </a:r>
          </a:p>
          <a:p>
            <a:pPr marL="342900" indent="-342900">
              <a:spcBef>
                <a:spcPts val="1200"/>
              </a:spcBef>
              <a:buFont typeface="+mj-lt"/>
              <a:buAutoNum type="arabicPeriod"/>
            </a:pPr>
            <a:r>
              <a:rPr lang="en-US" sz="1600" dirty="0">
                <a:latin typeface="Aptos Narrow" panose="020B0004020202020204" pitchFamily="34" charset="0"/>
              </a:rPr>
              <a:t>Total transaction count and total Transaction amount has positive correlation.</a:t>
            </a:r>
            <a:endParaRPr lang="en-IN" sz="1600" dirty="0">
              <a:latin typeface="Aptos Narrow" panose="020B0004020202020204" pitchFamily="34" charset="0"/>
            </a:endParaRPr>
          </a:p>
        </p:txBody>
      </p:sp>
      <p:pic>
        <p:nvPicPr>
          <p:cNvPr id="3" name="Picture 2">
            <a:extLst>
              <a:ext uri="{FF2B5EF4-FFF2-40B4-BE49-F238E27FC236}">
                <a16:creationId xmlns:a16="http://schemas.microsoft.com/office/drawing/2014/main" id="{5FFE6D38-E697-5322-CA9C-2135DBBAA01D}"/>
              </a:ext>
            </a:extLst>
          </p:cNvPr>
          <p:cNvPicPr>
            <a:picLocks noChangeAspect="1"/>
          </p:cNvPicPr>
          <p:nvPr/>
        </p:nvPicPr>
        <p:blipFill>
          <a:blip r:embed="rId10"/>
          <a:stretch>
            <a:fillRect/>
          </a:stretch>
        </p:blipFill>
        <p:spPr>
          <a:xfrm>
            <a:off x="7812028" y="2770356"/>
            <a:ext cx="3831708" cy="3176709"/>
          </a:xfrm>
          <a:prstGeom prst="rect">
            <a:avLst/>
          </a:prstGeom>
        </p:spPr>
      </p:pic>
      <p:sp>
        <p:nvSpPr>
          <p:cNvPr id="4" name="Flowchart: Sequential Access Storage 3">
            <a:extLst>
              <a:ext uri="{FF2B5EF4-FFF2-40B4-BE49-F238E27FC236}">
                <a16:creationId xmlns:a16="http://schemas.microsoft.com/office/drawing/2014/main" id="{548461B0-EB2C-28AE-F832-D170D7CDD684}"/>
              </a:ext>
            </a:extLst>
          </p:cNvPr>
          <p:cNvSpPr/>
          <p:nvPr/>
        </p:nvSpPr>
        <p:spPr>
          <a:xfrm>
            <a:off x="548263" y="2645865"/>
            <a:ext cx="321123" cy="343679"/>
          </a:xfrm>
          <a:prstGeom prst="flowChartMagneticTape">
            <a:avLst/>
          </a:prstGeom>
          <a:solidFill>
            <a:srgbClr val="FFA4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Narrow" panose="020B0004020202020204" pitchFamily="34" charset="0"/>
              </a:rPr>
              <a:t>A</a:t>
            </a:r>
            <a:endParaRPr lang="en-IN" b="1" dirty="0">
              <a:solidFill>
                <a:schemeClr val="tx1"/>
              </a:solidFill>
              <a:latin typeface="Aptos Narrow" panose="020B0004020202020204" pitchFamily="34" charset="0"/>
            </a:endParaRPr>
          </a:p>
        </p:txBody>
      </p:sp>
      <p:sp>
        <p:nvSpPr>
          <p:cNvPr id="8" name="Flowchart: Sequential Access Storage 7">
            <a:extLst>
              <a:ext uri="{FF2B5EF4-FFF2-40B4-BE49-F238E27FC236}">
                <a16:creationId xmlns:a16="http://schemas.microsoft.com/office/drawing/2014/main" id="{5CF65997-F807-83F4-F04E-09465EC10922}"/>
              </a:ext>
            </a:extLst>
          </p:cNvPr>
          <p:cNvSpPr/>
          <p:nvPr/>
        </p:nvSpPr>
        <p:spPr>
          <a:xfrm>
            <a:off x="4259457" y="2645865"/>
            <a:ext cx="321123" cy="343679"/>
          </a:xfrm>
          <a:prstGeom prst="flowChartMagneticTape">
            <a:avLst/>
          </a:prstGeom>
          <a:solidFill>
            <a:srgbClr val="FFA4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Narrow" panose="020B0004020202020204" pitchFamily="34" charset="0"/>
              </a:rPr>
              <a:t>B</a:t>
            </a:r>
            <a:endParaRPr lang="en-IN" b="1" dirty="0">
              <a:solidFill>
                <a:schemeClr val="tx1"/>
              </a:solidFill>
              <a:latin typeface="Aptos Narrow" panose="020B0004020202020204" pitchFamily="34" charset="0"/>
            </a:endParaRPr>
          </a:p>
        </p:txBody>
      </p:sp>
      <p:sp>
        <p:nvSpPr>
          <p:cNvPr id="9" name="Flowchart: Sequential Access Storage 8">
            <a:extLst>
              <a:ext uri="{FF2B5EF4-FFF2-40B4-BE49-F238E27FC236}">
                <a16:creationId xmlns:a16="http://schemas.microsoft.com/office/drawing/2014/main" id="{54F1B05B-B2AE-802F-EB67-A1CE9514C97F}"/>
              </a:ext>
            </a:extLst>
          </p:cNvPr>
          <p:cNvSpPr/>
          <p:nvPr/>
        </p:nvSpPr>
        <p:spPr>
          <a:xfrm>
            <a:off x="8249989" y="2645865"/>
            <a:ext cx="321123" cy="343679"/>
          </a:xfrm>
          <a:prstGeom prst="flowChartMagneticTape">
            <a:avLst/>
          </a:prstGeom>
          <a:solidFill>
            <a:srgbClr val="FFA4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Narrow" panose="020B0004020202020204" pitchFamily="34" charset="0"/>
              </a:rPr>
              <a:t>C</a:t>
            </a:r>
            <a:endParaRPr lang="en-IN" b="1" dirty="0">
              <a:solidFill>
                <a:schemeClr val="tx1"/>
              </a:solidFill>
              <a:latin typeface="Aptos Narrow" panose="020B0004020202020204" pitchFamily="34" charset="0"/>
            </a:endParaRPr>
          </a:p>
        </p:txBody>
      </p:sp>
      <p:sp>
        <p:nvSpPr>
          <p:cNvPr id="11" name="Flowchart: Sequential Access Storage 10">
            <a:extLst>
              <a:ext uri="{FF2B5EF4-FFF2-40B4-BE49-F238E27FC236}">
                <a16:creationId xmlns:a16="http://schemas.microsoft.com/office/drawing/2014/main" id="{790AC78C-12B0-E3A0-8A84-319A0723457C}"/>
              </a:ext>
            </a:extLst>
          </p:cNvPr>
          <p:cNvSpPr/>
          <p:nvPr/>
        </p:nvSpPr>
        <p:spPr>
          <a:xfrm flipH="1">
            <a:off x="7578185" y="1575472"/>
            <a:ext cx="321123" cy="343679"/>
          </a:xfrm>
          <a:prstGeom prst="flowChartMagneticTape">
            <a:avLst/>
          </a:prstGeom>
          <a:solidFill>
            <a:srgbClr val="FFA4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Narrow" panose="020B0004020202020204" pitchFamily="34" charset="0"/>
              </a:rPr>
              <a:t>C</a:t>
            </a:r>
            <a:endParaRPr lang="en-IN" b="1" dirty="0">
              <a:solidFill>
                <a:schemeClr val="tx1"/>
              </a:solidFill>
              <a:latin typeface="Aptos Narrow" panose="020B0004020202020204" pitchFamily="34" charset="0"/>
            </a:endParaRPr>
          </a:p>
        </p:txBody>
      </p:sp>
      <p:sp>
        <p:nvSpPr>
          <p:cNvPr id="20" name="Flowchart: Sequential Access Storage 19">
            <a:extLst>
              <a:ext uri="{FF2B5EF4-FFF2-40B4-BE49-F238E27FC236}">
                <a16:creationId xmlns:a16="http://schemas.microsoft.com/office/drawing/2014/main" id="{03B7B9AB-1B9F-3A53-1310-6B77A76081F1}"/>
              </a:ext>
            </a:extLst>
          </p:cNvPr>
          <p:cNvSpPr/>
          <p:nvPr/>
        </p:nvSpPr>
        <p:spPr>
          <a:xfrm flipH="1">
            <a:off x="7578185" y="1166677"/>
            <a:ext cx="321123" cy="343679"/>
          </a:xfrm>
          <a:prstGeom prst="flowChartMagneticTape">
            <a:avLst/>
          </a:prstGeom>
          <a:solidFill>
            <a:srgbClr val="FFA4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Narrow" panose="020B0004020202020204" pitchFamily="34" charset="0"/>
              </a:rPr>
              <a:t>B</a:t>
            </a:r>
            <a:endParaRPr lang="en-IN" b="1" dirty="0">
              <a:solidFill>
                <a:schemeClr val="tx1"/>
              </a:solidFill>
              <a:latin typeface="Aptos Narrow" panose="020B0004020202020204" pitchFamily="34" charset="0"/>
            </a:endParaRPr>
          </a:p>
        </p:txBody>
      </p:sp>
      <p:sp>
        <p:nvSpPr>
          <p:cNvPr id="21" name="Flowchart: Sequential Access Storage 20">
            <a:extLst>
              <a:ext uri="{FF2B5EF4-FFF2-40B4-BE49-F238E27FC236}">
                <a16:creationId xmlns:a16="http://schemas.microsoft.com/office/drawing/2014/main" id="{D80AC494-8CBE-1EE9-D3C2-2C806FAE046A}"/>
              </a:ext>
            </a:extLst>
          </p:cNvPr>
          <p:cNvSpPr/>
          <p:nvPr/>
        </p:nvSpPr>
        <p:spPr>
          <a:xfrm flipH="1">
            <a:off x="7578184" y="757882"/>
            <a:ext cx="321123" cy="343679"/>
          </a:xfrm>
          <a:prstGeom prst="flowChartMagneticTape">
            <a:avLst/>
          </a:prstGeom>
          <a:solidFill>
            <a:srgbClr val="FFA42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ptos Narrow" panose="020B0004020202020204" pitchFamily="34" charset="0"/>
              </a:rPr>
              <a:t>A</a:t>
            </a:r>
            <a:endParaRPr lang="en-IN" b="1" dirty="0">
              <a:solidFill>
                <a:schemeClr val="tx1"/>
              </a:solidFill>
              <a:latin typeface="Aptos Narrow" panose="020B0004020202020204" pitchFamily="34" charset="0"/>
            </a:endParaRPr>
          </a:p>
        </p:txBody>
      </p:sp>
    </p:spTree>
    <p:extLst>
      <p:ext uri="{BB962C8B-B14F-4D97-AF65-F5344CB8AC3E}">
        <p14:creationId xmlns:p14="http://schemas.microsoft.com/office/powerpoint/2010/main" val="36440189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510810" y="128650"/>
            <a:ext cx="10515600" cy="678730"/>
          </a:xfrm>
        </p:spPr>
        <p:txBody>
          <a:bodyPr>
            <a:normAutofit/>
          </a:bodyPr>
          <a:lstStyle/>
          <a:p>
            <a:r>
              <a:rPr lang="en-US" dirty="0"/>
              <a:t>Bivariate Analysis – Categorical variables</a:t>
            </a:r>
            <a:endParaRPr lang="en-IN" dirty="0"/>
          </a:p>
        </p:txBody>
      </p:sp>
      <p:sp>
        <p:nvSpPr>
          <p:cNvPr id="19" name="TextBox 18">
            <a:extLst>
              <a:ext uri="{FF2B5EF4-FFF2-40B4-BE49-F238E27FC236}">
                <a16:creationId xmlns:a16="http://schemas.microsoft.com/office/drawing/2014/main" id="{B4D6E7C9-3530-456D-80AA-CFC43A6503EE}"/>
              </a:ext>
            </a:extLst>
          </p:cNvPr>
          <p:cNvSpPr txBox="1"/>
          <p:nvPr/>
        </p:nvSpPr>
        <p:spPr>
          <a:xfrm>
            <a:off x="1007176" y="897170"/>
            <a:ext cx="10808279"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Aptos Narrow" panose="020B0004020202020204" pitchFamily="34" charset="0"/>
              </a:rPr>
              <a:t>Stacked histogram plot can be used to understand relation between categorical variables.</a:t>
            </a:r>
          </a:p>
          <a:p>
            <a:pPr marL="285750" indent="-285750">
              <a:buFont typeface="Wingdings" panose="05000000000000000000" pitchFamily="2" charset="2"/>
              <a:buChar char="Ø"/>
            </a:pPr>
            <a:r>
              <a:rPr lang="en-US" dirty="0">
                <a:latin typeface="Aptos Narrow" panose="020B0004020202020204" pitchFamily="34" charset="0"/>
              </a:rPr>
              <a:t>Below plot shows Education level histogram.</a:t>
            </a:r>
          </a:p>
          <a:p>
            <a:pPr marL="285750" indent="-285750">
              <a:buFont typeface="Wingdings" panose="05000000000000000000" pitchFamily="2" charset="2"/>
              <a:buChar char="Ø"/>
            </a:pPr>
            <a:r>
              <a:rPr lang="en-US" dirty="0">
                <a:latin typeface="Aptos Narrow" panose="020B0004020202020204" pitchFamily="34" charset="0"/>
              </a:rPr>
              <a:t>It can be seen that with increase in education level, attrition percentage increases.</a:t>
            </a:r>
          </a:p>
          <a:p>
            <a:pPr marL="285750" indent="-285750">
              <a:buFont typeface="Wingdings" panose="05000000000000000000" pitchFamily="2" charset="2"/>
              <a:buChar char="Ø"/>
            </a:pPr>
            <a:r>
              <a:rPr lang="en-US" dirty="0">
                <a:latin typeface="Aptos Narrow" panose="020B0004020202020204" pitchFamily="34" charset="0"/>
              </a:rPr>
              <a:t>It is good for bank to focus </a:t>
            </a:r>
            <a:r>
              <a:rPr lang="en-US" b="1" dirty="0">
                <a:latin typeface="Aptos Narrow" panose="020B0004020202020204" pitchFamily="34" charset="0"/>
              </a:rPr>
              <a:t>on Graduate level customers</a:t>
            </a:r>
            <a:r>
              <a:rPr lang="en-US" dirty="0">
                <a:latin typeface="Aptos Narrow" panose="020B0004020202020204" pitchFamily="34" charset="0"/>
              </a:rPr>
              <a:t> as </a:t>
            </a:r>
            <a:r>
              <a:rPr lang="en-US" dirty="0" err="1">
                <a:latin typeface="Aptos Narrow" panose="020B0004020202020204" pitchFamily="34" charset="0"/>
              </a:rPr>
              <a:t>attrited</a:t>
            </a:r>
            <a:r>
              <a:rPr lang="en-US" dirty="0">
                <a:latin typeface="Aptos Narrow" panose="020B0004020202020204" pitchFamily="34" charset="0"/>
              </a:rPr>
              <a:t> customer are more in them.</a:t>
            </a:r>
            <a:endParaRPr lang="en-IN" dirty="0">
              <a:latin typeface="Aptos Narrow" panose="020B0004020202020204" pitchFamily="34" charset="0"/>
            </a:endParaRPr>
          </a:p>
        </p:txBody>
      </p:sp>
      <p:pic>
        <p:nvPicPr>
          <p:cNvPr id="3" name="Picture 2">
            <a:extLst>
              <a:ext uri="{FF2B5EF4-FFF2-40B4-BE49-F238E27FC236}">
                <a16:creationId xmlns:a16="http://schemas.microsoft.com/office/drawing/2014/main" id="{C7870F9C-5D61-4D1E-B9B9-68B92B9981E5}"/>
              </a:ext>
            </a:extLst>
          </p:cNvPr>
          <p:cNvPicPr>
            <a:picLocks noChangeAspect="1"/>
          </p:cNvPicPr>
          <p:nvPr/>
        </p:nvPicPr>
        <p:blipFill>
          <a:blip r:embed="rId8"/>
          <a:stretch>
            <a:fillRect/>
          </a:stretch>
        </p:blipFill>
        <p:spPr>
          <a:xfrm>
            <a:off x="3320165" y="2360669"/>
            <a:ext cx="5195734" cy="3921850"/>
          </a:xfrm>
          <a:prstGeom prst="rect">
            <a:avLst/>
          </a:prstGeom>
        </p:spPr>
      </p:pic>
    </p:spTree>
    <p:extLst>
      <p:ext uri="{BB962C8B-B14F-4D97-AF65-F5344CB8AC3E}">
        <p14:creationId xmlns:p14="http://schemas.microsoft.com/office/powerpoint/2010/main" val="417562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18260" y="128650"/>
            <a:ext cx="10515600" cy="678730"/>
          </a:xfrm>
        </p:spPr>
        <p:txBody>
          <a:bodyPr>
            <a:normAutofit/>
          </a:bodyPr>
          <a:lstStyle/>
          <a:p>
            <a:r>
              <a:rPr lang="en-US" dirty="0"/>
              <a:t>Bivariate Analysis – Hypothesis Testing</a:t>
            </a:r>
            <a:endParaRPr lang="en-IN" dirty="0"/>
          </a:p>
        </p:txBody>
      </p:sp>
      <p:graphicFrame>
        <p:nvGraphicFramePr>
          <p:cNvPr id="4" name="Table 4">
            <a:extLst>
              <a:ext uri="{FF2B5EF4-FFF2-40B4-BE49-F238E27FC236}">
                <a16:creationId xmlns:a16="http://schemas.microsoft.com/office/drawing/2014/main" id="{98486236-26CA-4ED8-BE36-36F4F3B16BA7}"/>
              </a:ext>
            </a:extLst>
          </p:cNvPr>
          <p:cNvGraphicFramePr>
            <a:graphicFrameLocks noGrp="1"/>
          </p:cNvGraphicFramePr>
          <p:nvPr>
            <p:extLst>
              <p:ext uri="{D42A27DB-BD31-4B8C-83A1-F6EECF244321}">
                <p14:modId xmlns:p14="http://schemas.microsoft.com/office/powerpoint/2010/main" val="4191891223"/>
              </p:ext>
            </p:extLst>
          </p:nvPr>
        </p:nvGraphicFramePr>
        <p:xfrm>
          <a:off x="5812971" y="1386540"/>
          <a:ext cx="5760770" cy="3782943"/>
        </p:xfrm>
        <a:graphic>
          <a:graphicData uri="http://schemas.openxmlformats.org/drawingml/2006/table">
            <a:tbl>
              <a:tblPr firstRow="1" bandRow="1">
                <a:tableStyleId>{93296810-A885-4BE3-A3E7-6D5BEEA58F35}</a:tableStyleId>
              </a:tblPr>
              <a:tblGrid>
                <a:gridCol w="1265104">
                  <a:extLst>
                    <a:ext uri="{9D8B030D-6E8A-4147-A177-3AD203B41FA5}">
                      <a16:colId xmlns:a16="http://schemas.microsoft.com/office/drawing/2014/main" val="1839447435"/>
                    </a:ext>
                  </a:extLst>
                </a:gridCol>
                <a:gridCol w="4495666">
                  <a:extLst>
                    <a:ext uri="{9D8B030D-6E8A-4147-A177-3AD203B41FA5}">
                      <a16:colId xmlns:a16="http://schemas.microsoft.com/office/drawing/2014/main" val="4166114267"/>
                    </a:ext>
                  </a:extLst>
                </a:gridCol>
              </a:tblGrid>
              <a:tr h="517926">
                <a:tc>
                  <a:txBody>
                    <a:bodyPr/>
                    <a:lstStyle/>
                    <a:p>
                      <a:pPr marL="0" algn="l" defTabSz="914400" rtl="0" eaLnBrk="1" latinLnBrk="0" hangingPunct="1"/>
                      <a:r>
                        <a:rPr lang="en-US" sz="1600" b="1" kern="1200" dirty="0">
                          <a:solidFill>
                            <a:schemeClr val="tx1"/>
                          </a:solidFill>
                        </a:rPr>
                        <a:t>Type of Test</a:t>
                      </a:r>
                      <a:endParaRPr lang="en-IN" sz="1600" b="1"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rPr>
                        <a:t>Chi Square test of independence</a:t>
                      </a:r>
                      <a:endParaRPr lang="en-IN" sz="1600" b="1" kern="1200" dirty="0">
                        <a:solidFill>
                          <a:schemeClr val="tx1"/>
                        </a:solidFill>
                      </a:endParaRPr>
                    </a:p>
                  </a:txBody>
                  <a:tcPr anchor="ctr"/>
                </a:tc>
                <a:extLst>
                  <a:ext uri="{0D108BD9-81ED-4DB2-BD59-A6C34878D82A}">
                    <a16:rowId xmlns:a16="http://schemas.microsoft.com/office/drawing/2014/main" val="1215908595"/>
                  </a:ext>
                </a:extLst>
              </a:tr>
              <a:tr h="509219">
                <a:tc rowSpan="2">
                  <a:txBody>
                    <a:bodyPr/>
                    <a:lstStyle/>
                    <a:p>
                      <a:r>
                        <a:rPr lang="en-US" sz="1600" b="0" dirty="0">
                          <a:solidFill>
                            <a:schemeClr val="tx1"/>
                          </a:solidFill>
                          <a:latin typeface="Aptos Narrow" panose="020B0004020202020204" pitchFamily="34" charset="0"/>
                        </a:rPr>
                        <a:t>Hypothesis</a:t>
                      </a:r>
                      <a:endParaRPr lang="en-IN" sz="1600" b="0" dirty="0">
                        <a:solidFill>
                          <a:schemeClr val="tx1"/>
                        </a:solidFill>
                        <a:latin typeface="Aptos Narrow" panose="020B0004020202020204" pitchFamily="34" charset="0"/>
                      </a:endParaRPr>
                    </a:p>
                  </a:txBody>
                  <a:tcPr anchor="ctr"/>
                </a:tc>
                <a:tc>
                  <a:txBody>
                    <a:bodyPr/>
                    <a:lstStyle/>
                    <a:p>
                      <a:r>
                        <a:rPr lang="en-US" sz="1600" b="0" dirty="0">
                          <a:solidFill>
                            <a:schemeClr val="tx1"/>
                          </a:solidFill>
                          <a:latin typeface="Aptos Narrow" panose="020B0004020202020204" pitchFamily="34" charset="0"/>
                        </a:rPr>
                        <a:t>H0 : </a:t>
                      </a:r>
                      <a:r>
                        <a:rPr lang="en-US" sz="1600" b="0" kern="1200" dirty="0">
                          <a:solidFill>
                            <a:schemeClr val="tx1"/>
                          </a:solidFill>
                          <a:latin typeface="Aptos Narrow" panose="020B0004020202020204" pitchFamily="34" charset="0"/>
                        </a:rPr>
                        <a:t>There is no impact of education level on attrition.</a:t>
                      </a:r>
                      <a:endParaRPr lang="en-IN" sz="1600" b="0" kern="1200" dirty="0">
                        <a:solidFill>
                          <a:schemeClr val="tx1"/>
                        </a:solidFill>
                        <a:latin typeface="Aptos Narrow" panose="020B0004020202020204" pitchFamily="34" charset="0"/>
                        <a:ea typeface="+mn-ea"/>
                        <a:cs typeface="+mn-cs"/>
                      </a:endParaRPr>
                    </a:p>
                  </a:txBody>
                  <a:tcPr anchor="ctr"/>
                </a:tc>
                <a:extLst>
                  <a:ext uri="{0D108BD9-81ED-4DB2-BD59-A6C34878D82A}">
                    <a16:rowId xmlns:a16="http://schemas.microsoft.com/office/drawing/2014/main" val="3985572450"/>
                  </a:ext>
                </a:extLst>
              </a:tr>
              <a:tr h="509219">
                <a:tc vMerge="1">
                  <a:txBody>
                    <a:bodyPr/>
                    <a:lstStyle/>
                    <a:p>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ptos Narrow" panose="020B0004020202020204" pitchFamily="34" charset="0"/>
                        </a:rPr>
                        <a:t>H1 : </a:t>
                      </a:r>
                      <a:r>
                        <a:rPr lang="en-IN" sz="1600" dirty="0">
                          <a:latin typeface="Aptos Narrow" panose="020B0004020202020204" pitchFamily="34" charset="0"/>
                        </a:rPr>
                        <a:t>Attrition is affected by education level</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3557290683"/>
                  </a:ext>
                </a:extLst>
              </a:tr>
              <a:tr h="509219">
                <a:tc rowSpan="2">
                  <a:txBody>
                    <a:bodyPr/>
                    <a:lstStyle/>
                    <a:p>
                      <a:r>
                        <a:rPr lang="en-US" sz="1600" b="0" dirty="0">
                          <a:solidFill>
                            <a:schemeClr val="tx1"/>
                          </a:solidFill>
                          <a:latin typeface="Aptos Narrow" panose="020B0004020202020204" pitchFamily="34" charset="0"/>
                        </a:rPr>
                        <a:t>Variables</a:t>
                      </a:r>
                      <a:endParaRPr lang="en-IN" sz="1600" b="0" dirty="0">
                        <a:solidFill>
                          <a:schemeClr val="tx1"/>
                        </a:solidFill>
                        <a:latin typeface="Aptos Narrow" panose="020B0004020202020204" pitchFamily="34" charset="0"/>
                      </a:endParaRPr>
                    </a:p>
                  </a:txBody>
                  <a:tcPr anchor="ctr"/>
                </a:tc>
                <a:tc>
                  <a:txBody>
                    <a:bodyPr/>
                    <a:lstStyle/>
                    <a:p>
                      <a:r>
                        <a:rPr lang="en-US" sz="1600" b="0" dirty="0">
                          <a:solidFill>
                            <a:schemeClr val="tx1"/>
                          </a:solidFill>
                          <a:latin typeface="Aptos Narrow" panose="020B0004020202020204" pitchFamily="34" charset="0"/>
                        </a:rPr>
                        <a:t>1. Education Level(Categorical Variable)</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1717347257"/>
                  </a:ext>
                </a:extLst>
              </a:tr>
              <a:tr h="509219">
                <a:tc vMerge="1">
                  <a:txBody>
                    <a:bodyPr/>
                    <a:lstStyle/>
                    <a:p>
                      <a:endParaRPr lang="en-I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latin typeface="Aptos Narrow" panose="020B0004020202020204" pitchFamily="34" charset="0"/>
                        </a:rPr>
                        <a:t>2. </a:t>
                      </a:r>
                      <a:r>
                        <a:rPr lang="en-IN" sz="1600" b="0" kern="1200" dirty="0">
                          <a:solidFill>
                            <a:schemeClr val="dk1"/>
                          </a:solidFill>
                          <a:effectLst/>
                          <a:latin typeface="Aptos Narrow" panose="020B0004020202020204" pitchFamily="34" charset="0"/>
                        </a:rPr>
                        <a:t>Attrition Flag</a:t>
                      </a:r>
                      <a:r>
                        <a:rPr lang="en-US" sz="1600" b="0" dirty="0">
                          <a:solidFill>
                            <a:schemeClr val="tx1"/>
                          </a:solidFill>
                          <a:latin typeface="Aptos Narrow" panose="020B0004020202020204" pitchFamily="34" charset="0"/>
                        </a:rPr>
                        <a:t>(Categorical Variable)</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3680456555"/>
                  </a:ext>
                </a:extLst>
              </a:tr>
              <a:tr h="562262">
                <a:tc>
                  <a:txBody>
                    <a:bodyPr/>
                    <a:lstStyle/>
                    <a:p>
                      <a:r>
                        <a:rPr lang="en-US" sz="1600" b="0" dirty="0">
                          <a:solidFill>
                            <a:schemeClr val="tx1"/>
                          </a:solidFill>
                          <a:latin typeface="Aptos Narrow" panose="020B0004020202020204" pitchFamily="34" charset="0"/>
                        </a:rPr>
                        <a:t>P value of Test</a:t>
                      </a:r>
                      <a:endParaRPr lang="en-IN" sz="1600" b="0" dirty="0">
                        <a:solidFill>
                          <a:schemeClr val="tx1"/>
                        </a:solidFill>
                        <a:latin typeface="Aptos Narrow" panose="020B0004020202020204" pitchFamily="34" charset="0"/>
                      </a:endParaRPr>
                    </a:p>
                  </a:txBody>
                  <a:tcPr anchor="ctr"/>
                </a:tc>
                <a:tc>
                  <a:txBody>
                    <a:bodyPr/>
                    <a:lstStyle/>
                    <a:p>
                      <a:r>
                        <a:rPr lang="en-IN" sz="1600" dirty="0">
                          <a:latin typeface="Aptos Narrow" panose="020B0004020202020204" pitchFamily="34" charset="0"/>
                        </a:rPr>
                        <a:t>0.04</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404710874"/>
                  </a:ext>
                </a:extLst>
              </a:tr>
              <a:tr h="572248">
                <a:tc>
                  <a:txBody>
                    <a:bodyPr/>
                    <a:lstStyle/>
                    <a:p>
                      <a:r>
                        <a:rPr lang="en-US" sz="1600" b="1" dirty="0">
                          <a:solidFill>
                            <a:schemeClr val="tx1"/>
                          </a:solidFill>
                          <a:latin typeface="Aptos Narrow" panose="020B0004020202020204" pitchFamily="34" charset="0"/>
                        </a:rPr>
                        <a:t>Results</a:t>
                      </a:r>
                      <a:endParaRPr lang="en-IN" sz="1600" b="1" dirty="0">
                        <a:solidFill>
                          <a:schemeClr val="tx1"/>
                        </a:solidFill>
                        <a:latin typeface="Aptos Narrow" panose="020B0004020202020204" pitchFamily="34" charset="0"/>
                      </a:endParaRPr>
                    </a:p>
                  </a:txBody>
                  <a:tcPr anchor="ctr"/>
                </a:tc>
                <a:tc>
                  <a:txBody>
                    <a:bodyPr/>
                    <a:lstStyle/>
                    <a:p>
                      <a:pPr marL="285750" indent="-285750">
                        <a:buFont typeface="Wingdings" panose="05000000000000000000" pitchFamily="2" charset="2"/>
                        <a:buChar char="Ø"/>
                      </a:pPr>
                      <a:r>
                        <a:rPr lang="en-US" sz="1600" b="0" dirty="0">
                          <a:solidFill>
                            <a:schemeClr val="tx1"/>
                          </a:solidFill>
                          <a:latin typeface="Aptos Narrow" panose="020B0004020202020204" pitchFamily="34" charset="0"/>
                        </a:rPr>
                        <a:t>As P ≤ 0.05, we reject Ho</a:t>
                      </a:r>
                    </a:p>
                    <a:p>
                      <a:pPr marL="285750" indent="-285750">
                        <a:buFont typeface="Wingdings" panose="05000000000000000000" pitchFamily="2" charset="2"/>
                        <a:buChar char="Ø"/>
                      </a:pPr>
                      <a:r>
                        <a:rPr lang="en-US" sz="1600" b="0" dirty="0">
                          <a:solidFill>
                            <a:schemeClr val="tx1"/>
                          </a:solidFill>
                          <a:latin typeface="Aptos Narrow" panose="020B0004020202020204" pitchFamily="34" charset="0"/>
                        </a:rPr>
                        <a:t>Education level has effect on attrition</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2221524042"/>
                  </a:ext>
                </a:extLst>
              </a:tr>
            </a:tbl>
          </a:graphicData>
        </a:graphic>
      </p:graphicFrame>
      <p:sp>
        <p:nvSpPr>
          <p:cNvPr id="2" name="TextBox 1">
            <a:extLst>
              <a:ext uri="{FF2B5EF4-FFF2-40B4-BE49-F238E27FC236}">
                <a16:creationId xmlns:a16="http://schemas.microsoft.com/office/drawing/2014/main" id="{1E252C39-C943-501E-E448-876FA52DB4BF}"/>
              </a:ext>
            </a:extLst>
          </p:cNvPr>
          <p:cNvSpPr txBox="1"/>
          <p:nvPr/>
        </p:nvSpPr>
        <p:spPr>
          <a:xfrm>
            <a:off x="724678" y="1231641"/>
            <a:ext cx="3912635"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ptos Narrow" panose="020B0004020202020204" pitchFamily="34" charset="0"/>
              </a:rPr>
              <a:t>As seen in the previous slide, the same relationship could be confirmed by the Chi square left-tail test. </a:t>
            </a:r>
          </a:p>
          <a:p>
            <a:pPr marL="285750" indent="-285750">
              <a:buFont typeface="Arial" panose="020B0604020202020204" pitchFamily="34" charset="0"/>
              <a:buChar char="•"/>
            </a:pPr>
            <a:endParaRPr lang="en-US" sz="1600" dirty="0">
              <a:latin typeface="Aptos Narrow" panose="020B0004020202020204" pitchFamily="34" charset="0"/>
            </a:endParaRPr>
          </a:p>
          <a:p>
            <a:pPr marL="285750" indent="-285750">
              <a:buFont typeface="Arial" panose="020B0604020202020204" pitchFamily="34" charset="0"/>
              <a:buChar char="•"/>
            </a:pPr>
            <a:r>
              <a:rPr lang="en-US" sz="1600" dirty="0">
                <a:latin typeface="Aptos Narrow" panose="020B0004020202020204" pitchFamily="34" charset="0"/>
              </a:rPr>
              <a:t>The variations in Education level contribute to differences in attrition rates.</a:t>
            </a:r>
            <a:endParaRPr lang="en-IN" sz="1600" dirty="0">
              <a:latin typeface="Aptos Narrow" panose="020B0004020202020204" pitchFamily="34" charset="0"/>
            </a:endParaRPr>
          </a:p>
        </p:txBody>
      </p:sp>
      <p:pic>
        <p:nvPicPr>
          <p:cNvPr id="3" name="Picture 2">
            <a:extLst>
              <a:ext uri="{FF2B5EF4-FFF2-40B4-BE49-F238E27FC236}">
                <a16:creationId xmlns:a16="http://schemas.microsoft.com/office/drawing/2014/main" id="{39D0D494-AEAB-459C-96C7-554CFB1DB804}"/>
              </a:ext>
            </a:extLst>
          </p:cNvPr>
          <p:cNvPicPr>
            <a:picLocks noChangeAspect="1"/>
          </p:cNvPicPr>
          <p:nvPr/>
        </p:nvPicPr>
        <p:blipFill>
          <a:blip r:embed="rId8"/>
          <a:stretch>
            <a:fillRect/>
          </a:stretch>
        </p:blipFill>
        <p:spPr>
          <a:xfrm>
            <a:off x="618260" y="3349566"/>
            <a:ext cx="4534533" cy="2276793"/>
          </a:xfrm>
          <a:prstGeom prst="rect">
            <a:avLst/>
          </a:prstGeom>
        </p:spPr>
      </p:pic>
    </p:spTree>
    <p:extLst>
      <p:ext uri="{BB962C8B-B14F-4D97-AF65-F5344CB8AC3E}">
        <p14:creationId xmlns:p14="http://schemas.microsoft.com/office/powerpoint/2010/main" val="35164874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60232" y="128650"/>
            <a:ext cx="10515600" cy="678730"/>
          </a:xfrm>
        </p:spPr>
        <p:txBody>
          <a:bodyPr>
            <a:normAutofit/>
          </a:bodyPr>
          <a:lstStyle/>
          <a:p>
            <a:r>
              <a:rPr lang="en-US" sz="3200" dirty="0"/>
              <a:t>Bivariate Analysis – Hypothesis Testing</a:t>
            </a:r>
            <a:endParaRPr lang="en-IN" sz="3200" dirty="0"/>
          </a:p>
        </p:txBody>
      </p:sp>
      <p:graphicFrame>
        <p:nvGraphicFramePr>
          <p:cNvPr id="4" name="Table 4">
            <a:extLst>
              <a:ext uri="{FF2B5EF4-FFF2-40B4-BE49-F238E27FC236}">
                <a16:creationId xmlns:a16="http://schemas.microsoft.com/office/drawing/2014/main" id="{98486236-26CA-4ED8-BE36-36F4F3B16BA7}"/>
              </a:ext>
            </a:extLst>
          </p:cNvPr>
          <p:cNvGraphicFramePr>
            <a:graphicFrameLocks noGrp="1"/>
          </p:cNvGraphicFramePr>
          <p:nvPr>
            <p:extLst>
              <p:ext uri="{D42A27DB-BD31-4B8C-83A1-F6EECF244321}">
                <p14:modId xmlns:p14="http://schemas.microsoft.com/office/powerpoint/2010/main" val="2790166867"/>
              </p:ext>
            </p:extLst>
          </p:nvPr>
        </p:nvGraphicFramePr>
        <p:xfrm>
          <a:off x="5738327" y="1457151"/>
          <a:ext cx="5676439" cy="3943697"/>
        </p:xfrm>
        <a:graphic>
          <a:graphicData uri="http://schemas.openxmlformats.org/drawingml/2006/table">
            <a:tbl>
              <a:tblPr firstRow="1" bandRow="1">
                <a:tableStyleId>{93296810-A885-4BE3-A3E7-6D5BEEA58F35}</a:tableStyleId>
              </a:tblPr>
              <a:tblGrid>
                <a:gridCol w="1247924">
                  <a:extLst>
                    <a:ext uri="{9D8B030D-6E8A-4147-A177-3AD203B41FA5}">
                      <a16:colId xmlns:a16="http://schemas.microsoft.com/office/drawing/2014/main" val="1839447435"/>
                    </a:ext>
                  </a:extLst>
                </a:gridCol>
                <a:gridCol w="4428515">
                  <a:extLst>
                    <a:ext uri="{9D8B030D-6E8A-4147-A177-3AD203B41FA5}">
                      <a16:colId xmlns:a16="http://schemas.microsoft.com/office/drawing/2014/main" val="4166114267"/>
                    </a:ext>
                  </a:extLst>
                </a:gridCol>
              </a:tblGrid>
              <a:tr h="409593">
                <a:tc>
                  <a:txBody>
                    <a:bodyPr/>
                    <a:lstStyle/>
                    <a:p>
                      <a:pPr marL="0" algn="l" defTabSz="914400" rtl="0" eaLnBrk="1" latinLnBrk="0" hangingPunct="1"/>
                      <a:r>
                        <a:rPr lang="en-US" sz="1600" b="1" kern="1200" dirty="0">
                          <a:solidFill>
                            <a:schemeClr val="tx1"/>
                          </a:solidFill>
                        </a:rPr>
                        <a:t>Type of Test</a:t>
                      </a:r>
                      <a:endParaRPr lang="en-IN" sz="1600" b="1" kern="1200" dirty="0">
                        <a:solidFill>
                          <a:schemeClr val="tx1"/>
                        </a:solidFill>
                        <a:latin typeface="+mn-lt"/>
                        <a:ea typeface="+mn-ea"/>
                        <a:cs typeface="+mn-cs"/>
                      </a:endParaRPr>
                    </a:p>
                  </a:txBody>
                  <a:tcPr anchor="ctr"/>
                </a:tc>
                <a:tc>
                  <a:txBody>
                    <a:bodyPr/>
                    <a:lstStyle/>
                    <a:p>
                      <a:pPr marL="0" algn="l" defTabSz="914400" rtl="0" eaLnBrk="1" latinLnBrk="0" hangingPunct="1"/>
                      <a:r>
                        <a:rPr lang="en-US" sz="1600" b="1" kern="1200" dirty="0">
                          <a:solidFill>
                            <a:schemeClr val="tx1"/>
                          </a:solidFill>
                        </a:rPr>
                        <a:t>ANOVA</a:t>
                      </a:r>
                      <a:endParaRPr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1215908595"/>
                  </a:ext>
                </a:extLst>
              </a:tr>
              <a:tr h="529938">
                <a:tc rowSpan="2">
                  <a:txBody>
                    <a:bodyPr/>
                    <a:lstStyle/>
                    <a:p>
                      <a:pPr marL="0" algn="l" defTabSz="914400" rtl="0" eaLnBrk="1" latinLnBrk="0" hangingPunct="1"/>
                      <a:r>
                        <a:rPr lang="en-US" sz="1600" b="0" kern="1200" dirty="0">
                          <a:solidFill>
                            <a:schemeClr val="tx1"/>
                          </a:solidFill>
                        </a:rPr>
                        <a:t>Hypothesis</a:t>
                      </a:r>
                      <a:endParaRPr lang="en-IN" sz="1600" b="0" kern="1200" dirty="0">
                        <a:solidFill>
                          <a:schemeClr val="tx1"/>
                        </a:solidFill>
                        <a:latin typeface="Aptos Narrow" panose="020B0004020202020204" pitchFamily="34" charset="0"/>
                        <a:ea typeface="+mn-ea"/>
                        <a:cs typeface="+mn-cs"/>
                      </a:endParaRPr>
                    </a:p>
                  </a:txBody>
                  <a:tcPr anchor="ctr"/>
                </a:tc>
                <a:tc>
                  <a:txBody>
                    <a:bodyPr/>
                    <a:lstStyle/>
                    <a:p>
                      <a:pPr marL="0" algn="l" defTabSz="914400" rtl="0" eaLnBrk="1" latinLnBrk="0" hangingPunct="1"/>
                      <a:r>
                        <a:rPr lang="en-US" sz="1600" b="0" kern="1200" dirty="0">
                          <a:solidFill>
                            <a:schemeClr val="tx1"/>
                          </a:solidFill>
                        </a:rPr>
                        <a:t>H0 : </a:t>
                      </a:r>
                      <a:r>
                        <a:rPr lang="en-IN" sz="1600" b="0" kern="1200" dirty="0" err="1">
                          <a:solidFill>
                            <a:schemeClr val="tx1"/>
                          </a:solidFill>
                        </a:rPr>
                        <a:t>Avg</a:t>
                      </a:r>
                      <a:r>
                        <a:rPr lang="en-IN" sz="1600" b="0" kern="1200" dirty="0">
                          <a:solidFill>
                            <a:schemeClr val="tx1"/>
                          </a:solidFill>
                        </a:rPr>
                        <a:t> utilization ratio is not affected by income category</a:t>
                      </a:r>
                      <a:endParaRPr lang="en-IN" sz="1600" b="0" kern="1200" dirty="0">
                        <a:solidFill>
                          <a:schemeClr val="tx1"/>
                        </a:solidFill>
                        <a:latin typeface="Aptos Narrow" panose="020B0004020202020204" pitchFamily="34" charset="0"/>
                        <a:ea typeface="+mn-ea"/>
                        <a:cs typeface="+mn-cs"/>
                      </a:endParaRPr>
                    </a:p>
                  </a:txBody>
                  <a:tcPr anchor="ctr"/>
                </a:tc>
                <a:extLst>
                  <a:ext uri="{0D108BD9-81ED-4DB2-BD59-A6C34878D82A}">
                    <a16:rowId xmlns:a16="http://schemas.microsoft.com/office/drawing/2014/main" val="3985572450"/>
                  </a:ext>
                </a:extLst>
              </a:tr>
              <a:tr h="486892">
                <a:tc vMerge="1">
                  <a:txBody>
                    <a:bodyPr/>
                    <a:lstStyle/>
                    <a:p>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600" b="0" kern="1200" dirty="0">
                          <a:solidFill>
                            <a:schemeClr val="tx1"/>
                          </a:solidFill>
                        </a:rPr>
                        <a:t>H1 : </a:t>
                      </a:r>
                      <a:r>
                        <a:rPr lang="en-IN" sz="1600" b="0" kern="1200" dirty="0" err="1">
                          <a:solidFill>
                            <a:schemeClr val="tx1"/>
                          </a:solidFill>
                        </a:rPr>
                        <a:t>Avg</a:t>
                      </a:r>
                      <a:r>
                        <a:rPr lang="en-IN" sz="1600" b="0" kern="1200" dirty="0">
                          <a:solidFill>
                            <a:schemeClr val="tx1"/>
                          </a:solidFill>
                        </a:rPr>
                        <a:t> utilization ratio is affected by income category</a:t>
                      </a:r>
                      <a:endParaRPr lang="en-IN" sz="1600" b="0" kern="1200" dirty="0">
                        <a:solidFill>
                          <a:schemeClr val="tx1"/>
                        </a:solidFill>
                        <a:latin typeface="Aptos Narrow" panose="020B0004020202020204" pitchFamily="34" charset="0"/>
                        <a:ea typeface="+mn-ea"/>
                        <a:cs typeface="+mn-cs"/>
                      </a:endParaRPr>
                    </a:p>
                  </a:txBody>
                  <a:tcPr anchor="ctr"/>
                </a:tc>
                <a:extLst>
                  <a:ext uri="{0D108BD9-81ED-4DB2-BD59-A6C34878D82A}">
                    <a16:rowId xmlns:a16="http://schemas.microsoft.com/office/drawing/2014/main" val="3557290683"/>
                  </a:ext>
                </a:extLst>
              </a:tr>
              <a:tr h="486892">
                <a:tc rowSpan="2">
                  <a:txBody>
                    <a:bodyPr/>
                    <a:lstStyle/>
                    <a:p>
                      <a:pPr marL="0" algn="l" defTabSz="914400" rtl="0" eaLnBrk="1" latinLnBrk="0" hangingPunct="1"/>
                      <a:r>
                        <a:rPr lang="en-US" sz="1600" b="0" kern="1200" dirty="0">
                          <a:solidFill>
                            <a:schemeClr val="tx1"/>
                          </a:solidFill>
                        </a:rPr>
                        <a:t>Variables</a:t>
                      </a:r>
                      <a:endParaRPr lang="en-IN" sz="1600" b="0" kern="1200" dirty="0">
                        <a:solidFill>
                          <a:schemeClr val="tx1"/>
                        </a:solidFill>
                        <a:latin typeface="Aptos Narrow" panose="020B0004020202020204" pitchFamily="34" charset="0"/>
                        <a:ea typeface="+mn-ea"/>
                        <a:cs typeface="+mn-cs"/>
                      </a:endParaRPr>
                    </a:p>
                  </a:txBody>
                  <a:tcPr anchor="ctr"/>
                </a:tc>
                <a:tc>
                  <a:txBody>
                    <a:bodyPr/>
                    <a:lstStyle/>
                    <a:p>
                      <a:pPr marL="0" algn="l" defTabSz="914400" rtl="0" eaLnBrk="1" latinLnBrk="0" hangingPunct="1"/>
                      <a:r>
                        <a:rPr lang="en-US" sz="1600" b="0" kern="1200" dirty="0">
                          <a:solidFill>
                            <a:schemeClr val="tx1"/>
                          </a:solidFill>
                        </a:rPr>
                        <a:t>1. Avg Utilization Ratio(Continuous Variable)</a:t>
                      </a:r>
                      <a:endParaRPr lang="en-IN" sz="1600" b="0" kern="1200" dirty="0">
                        <a:solidFill>
                          <a:schemeClr val="tx1"/>
                        </a:solidFill>
                        <a:latin typeface="Aptos Narrow" panose="020B0004020202020204" pitchFamily="34" charset="0"/>
                        <a:ea typeface="+mn-ea"/>
                        <a:cs typeface="+mn-cs"/>
                      </a:endParaRPr>
                    </a:p>
                  </a:txBody>
                  <a:tcPr anchor="ctr"/>
                </a:tc>
                <a:extLst>
                  <a:ext uri="{0D108BD9-81ED-4DB2-BD59-A6C34878D82A}">
                    <a16:rowId xmlns:a16="http://schemas.microsoft.com/office/drawing/2014/main" val="1717347257"/>
                  </a:ext>
                </a:extLst>
              </a:tr>
              <a:tr h="486892">
                <a:tc vMerge="1">
                  <a:txBody>
                    <a:bodyPr/>
                    <a:lstStyle/>
                    <a:p>
                      <a:endParaRPr lang="en-I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r>
                        <a:rPr lang="en-US" sz="1600" b="0" kern="1200" dirty="0">
                          <a:solidFill>
                            <a:schemeClr val="tx1"/>
                          </a:solidFill>
                        </a:rPr>
                        <a:t>2. Income Category(Categorical Variable)</a:t>
                      </a:r>
                      <a:endParaRPr lang="en-IN" sz="1600" b="0" kern="1200" dirty="0">
                        <a:solidFill>
                          <a:schemeClr val="tx1"/>
                        </a:solidFill>
                        <a:latin typeface="Aptos Narrow" panose="020B0004020202020204" pitchFamily="34" charset="0"/>
                        <a:ea typeface="+mn-ea"/>
                        <a:cs typeface="+mn-cs"/>
                      </a:endParaRPr>
                    </a:p>
                  </a:txBody>
                  <a:tcPr anchor="ctr"/>
                </a:tc>
                <a:extLst>
                  <a:ext uri="{0D108BD9-81ED-4DB2-BD59-A6C34878D82A}">
                    <a16:rowId xmlns:a16="http://schemas.microsoft.com/office/drawing/2014/main" val="3680456555"/>
                  </a:ext>
                </a:extLst>
              </a:tr>
              <a:tr h="486892">
                <a:tc>
                  <a:txBody>
                    <a:bodyPr/>
                    <a:lstStyle/>
                    <a:p>
                      <a:pPr marL="0" algn="l" defTabSz="914400" rtl="0" eaLnBrk="1" latinLnBrk="0" hangingPunct="1"/>
                      <a:r>
                        <a:rPr lang="en-US" sz="1600" b="0" kern="1200" dirty="0">
                          <a:solidFill>
                            <a:schemeClr val="tx1"/>
                          </a:solidFill>
                        </a:rPr>
                        <a:t>P value of Test</a:t>
                      </a:r>
                      <a:endParaRPr lang="en-IN" sz="1600" b="0" kern="1200" dirty="0">
                        <a:solidFill>
                          <a:schemeClr val="tx1"/>
                        </a:solidFill>
                        <a:latin typeface="Aptos Narrow" panose="020B0004020202020204" pitchFamily="34" charset="0"/>
                        <a:ea typeface="+mn-ea"/>
                        <a:cs typeface="+mn-cs"/>
                      </a:endParaRPr>
                    </a:p>
                  </a:txBody>
                  <a:tcPr anchor="ctr"/>
                </a:tc>
                <a:tc>
                  <a:txBody>
                    <a:bodyPr/>
                    <a:lstStyle/>
                    <a:p>
                      <a:pPr marL="0" algn="l" defTabSz="914400" rtl="0" eaLnBrk="1" latinLnBrk="0" hangingPunct="1"/>
                      <a:r>
                        <a:rPr lang="en-IN" sz="1600" b="0" kern="1200" dirty="0">
                          <a:solidFill>
                            <a:schemeClr val="tx1"/>
                          </a:solidFill>
                        </a:rPr>
                        <a:t>1.1387012610668134e-40</a:t>
                      </a:r>
                      <a:endParaRPr lang="en-IN" sz="1600" b="0" kern="1200" dirty="0">
                        <a:solidFill>
                          <a:schemeClr val="tx1"/>
                        </a:solidFill>
                        <a:latin typeface="Aptos Narrow" panose="020B0004020202020204" pitchFamily="34" charset="0"/>
                        <a:ea typeface="+mn-ea"/>
                        <a:cs typeface="+mn-cs"/>
                      </a:endParaRPr>
                    </a:p>
                  </a:txBody>
                  <a:tcPr anchor="ctr"/>
                </a:tc>
                <a:extLst>
                  <a:ext uri="{0D108BD9-81ED-4DB2-BD59-A6C34878D82A}">
                    <a16:rowId xmlns:a16="http://schemas.microsoft.com/office/drawing/2014/main" val="404710874"/>
                  </a:ext>
                </a:extLst>
              </a:tr>
              <a:tr h="795404">
                <a:tc>
                  <a:txBody>
                    <a:bodyPr/>
                    <a:lstStyle/>
                    <a:p>
                      <a:pPr marL="0" algn="l" defTabSz="914400" rtl="0" eaLnBrk="1" latinLnBrk="0" hangingPunct="1"/>
                      <a:r>
                        <a:rPr lang="en-US" sz="1600" b="1" kern="1200" dirty="0">
                          <a:solidFill>
                            <a:schemeClr val="tx1"/>
                          </a:solidFill>
                        </a:rPr>
                        <a:t>Results</a:t>
                      </a:r>
                      <a:endParaRPr lang="en-IN" sz="1600" b="1" kern="1200" dirty="0">
                        <a:solidFill>
                          <a:schemeClr val="tx1"/>
                        </a:solidFill>
                        <a:latin typeface="Aptos Narrow" panose="020B0004020202020204" pitchFamily="34" charset="0"/>
                        <a:ea typeface="+mn-ea"/>
                        <a:cs typeface="+mn-cs"/>
                      </a:endParaRPr>
                    </a:p>
                  </a:txBody>
                  <a:tcPr anchor="ctr"/>
                </a:tc>
                <a:tc>
                  <a:txBody>
                    <a:bodyPr/>
                    <a:lstStyle/>
                    <a:p>
                      <a:pPr marL="0" indent="-285750" algn="l" defTabSz="914400" rtl="0" eaLnBrk="1" latinLnBrk="0" hangingPunct="1">
                        <a:buFont typeface="Wingdings" panose="05000000000000000000" pitchFamily="2" charset="2"/>
                        <a:buChar char="Ø"/>
                      </a:pPr>
                      <a:r>
                        <a:rPr lang="en-US" sz="1600" b="0" kern="1200" dirty="0">
                          <a:solidFill>
                            <a:schemeClr val="tx1"/>
                          </a:solidFill>
                        </a:rPr>
                        <a:t>As P ≤ 0.05, we reject Ho</a:t>
                      </a:r>
                    </a:p>
                    <a:p>
                      <a:pPr marL="0" indent="-285750" algn="l" defTabSz="914400" rtl="0" eaLnBrk="1" latinLnBrk="0" hangingPunct="1">
                        <a:buFont typeface="Wingdings" panose="05000000000000000000" pitchFamily="2" charset="2"/>
                        <a:buChar char="Ø"/>
                      </a:pPr>
                      <a:r>
                        <a:rPr lang="en-US" sz="1600" b="0" kern="1200" dirty="0">
                          <a:solidFill>
                            <a:schemeClr val="tx1"/>
                          </a:solidFill>
                        </a:rPr>
                        <a:t>Income Category has effect on Average utilization ratio</a:t>
                      </a:r>
                      <a:endParaRPr lang="en-IN" sz="1600" b="0" kern="1200" dirty="0">
                        <a:solidFill>
                          <a:schemeClr val="tx1"/>
                        </a:solidFill>
                        <a:latin typeface="Aptos Narrow" panose="020B0004020202020204" pitchFamily="34" charset="0"/>
                        <a:ea typeface="+mn-ea"/>
                        <a:cs typeface="+mn-cs"/>
                      </a:endParaRPr>
                    </a:p>
                  </a:txBody>
                  <a:tcPr anchor="ctr"/>
                </a:tc>
                <a:extLst>
                  <a:ext uri="{0D108BD9-81ED-4DB2-BD59-A6C34878D82A}">
                    <a16:rowId xmlns:a16="http://schemas.microsoft.com/office/drawing/2014/main" val="2221524042"/>
                  </a:ext>
                </a:extLst>
              </a:tr>
            </a:tbl>
          </a:graphicData>
        </a:graphic>
      </p:graphicFrame>
      <p:pic>
        <p:nvPicPr>
          <p:cNvPr id="3" name="Picture 2">
            <a:extLst>
              <a:ext uri="{FF2B5EF4-FFF2-40B4-BE49-F238E27FC236}">
                <a16:creationId xmlns:a16="http://schemas.microsoft.com/office/drawing/2014/main" id="{0329DDFC-A7C2-2A5F-A60E-D8B58B319F00}"/>
              </a:ext>
            </a:extLst>
          </p:cNvPr>
          <p:cNvPicPr>
            <a:picLocks noChangeAspect="1"/>
          </p:cNvPicPr>
          <p:nvPr/>
        </p:nvPicPr>
        <p:blipFill>
          <a:blip r:embed="rId8"/>
          <a:stretch>
            <a:fillRect/>
          </a:stretch>
        </p:blipFill>
        <p:spPr>
          <a:xfrm>
            <a:off x="468171" y="2772955"/>
            <a:ext cx="4572255" cy="3597327"/>
          </a:xfrm>
          <a:prstGeom prst="rect">
            <a:avLst/>
          </a:prstGeom>
        </p:spPr>
      </p:pic>
      <p:sp>
        <p:nvSpPr>
          <p:cNvPr id="5" name="TextBox 4">
            <a:extLst>
              <a:ext uri="{FF2B5EF4-FFF2-40B4-BE49-F238E27FC236}">
                <a16:creationId xmlns:a16="http://schemas.microsoft.com/office/drawing/2014/main" id="{5D57988C-CF23-841E-571B-8A56DBE301EE}"/>
              </a:ext>
            </a:extLst>
          </p:cNvPr>
          <p:cNvSpPr txBox="1"/>
          <p:nvPr/>
        </p:nvSpPr>
        <p:spPr>
          <a:xfrm>
            <a:off x="468171" y="993637"/>
            <a:ext cx="4728980" cy="1569660"/>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effectLst/>
                <a:latin typeface="Aptos Narrow" panose="020B0004020202020204" pitchFamily="34" charset="0"/>
              </a:rPr>
              <a:t>As the income category </a:t>
            </a:r>
            <a:r>
              <a:rPr lang="en-US" sz="1600" b="1" i="0" dirty="0">
                <a:effectLst/>
                <a:latin typeface="Aptos Narrow" panose="020B0004020202020204" pitchFamily="34" charset="0"/>
              </a:rPr>
              <a:t>increases</a:t>
            </a:r>
            <a:r>
              <a:rPr lang="en-US" sz="1600" b="0" i="0" dirty="0">
                <a:effectLst/>
                <a:latin typeface="Aptos Narrow" panose="020B0004020202020204" pitchFamily="34" charset="0"/>
              </a:rPr>
              <a:t>, the average utilization ratio </a:t>
            </a:r>
            <a:r>
              <a:rPr lang="en-US" sz="1600" b="1" i="0" dirty="0">
                <a:effectLst/>
                <a:latin typeface="Aptos Narrow" panose="020B0004020202020204" pitchFamily="34" charset="0"/>
              </a:rPr>
              <a:t>decreases</a:t>
            </a:r>
            <a:r>
              <a:rPr lang="en-US" sz="1600" b="0" i="0" dirty="0">
                <a:effectLst/>
                <a:latin typeface="Aptos Narrow" panose="020B0004020202020204" pitchFamily="34" charset="0"/>
              </a:rPr>
              <a:t>.</a:t>
            </a:r>
          </a:p>
          <a:p>
            <a:pPr marL="285750" indent="-285750">
              <a:buFont typeface="Arial" panose="020B0604020202020204" pitchFamily="34" charset="0"/>
              <a:buChar char="•"/>
            </a:pPr>
            <a:endParaRPr lang="en-US" sz="1600" dirty="0">
              <a:latin typeface="Aptos Narrow" panose="020B0004020202020204" pitchFamily="34" charset="0"/>
            </a:endParaRPr>
          </a:p>
          <a:p>
            <a:pPr marL="285750" indent="-285750">
              <a:buFont typeface="Arial" panose="020B0604020202020204" pitchFamily="34" charset="0"/>
              <a:buChar char="•"/>
            </a:pPr>
            <a:r>
              <a:rPr lang="en-US" sz="1600" b="0" i="0" dirty="0">
                <a:effectLst/>
                <a:latin typeface="Aptos Narrow" panose="020B0004020202020204" pitchFamily="34" charset="0"/>
              </a:rPr>
              <a:t>Bivariate Analysis Using Box Plot </a:t>
            </a:r>
            <a:r>
              <a:rPr lang="en-US" sz="1600" dirty="0">
                <a:latin typeface="Aptos Narrow" panose="020B0004020202020204" pitchFamily="34" charset="0"/>
              </a:rPr>
              <a:t>c</a:t>
            </a:r>
            <a:r>
              <a:rPr lang="en-US" sz="1600" b="0" i="0" dirty="0">
                <a:effectLst/>
                <a:latin typeface="Aptos Narrow" panose="020B0004020202020204" pitchFamily="34" charset="0"/>
              </a:rPr>
              <a:t>onfirms that there is </a:t>
            </a:r>
            <a:r>
              <a:rPr lang="en-US" sz="1600" b="1" i="0" dirty="0">
                <a:effectLst/>
                <a:latin typeface="Aptos Narrow" panose="020B0004020202020204" pitchFamily="34" charset="0"/>
              </a:rPr>
              <a:t>exists</a:t>
            </a:r>
            <a:r>
              <a:rPr lang="en-US" sz="1600" b="0" i="0" dirty="0">
                <a:effectLst/>
                <a:latin typeface="Aptos Narrow" panose="020B0004020202020204" pitchFamily="34" charset="0"/>
              </a:rPr>
              <a:t> a statistically significant difference in the Mean Utilization Ratio and the income categories.</a:t>
            </a:r>
            <a:endParaRPr lang="en-IN" sz="1600" dirty="0">
              <a:latin typeface="Aptos Narrow" panose="020B0004020202020204" pitchFamily="34" charset="0"/>
            </a:endParaRPr>
          </a:p>
        </p:txBody>
      </p:sp>
    </p:spTree>
    <p:extLst>
      <p:ext uri="{BB962C8B-B14F-4D97-AF65-F5344CB8AC3E}">
        <p14:creationId xmlns:p14="http://schemas.microsoft.com/office/powerpoint/2010/main" val="2391596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18260" y="128650"/>
            <a:ext cx="10515600" cy="678730"/>
          </a:xfrm>
        </p:spPr>
        <p:txBody>
          <a:bodyPr>
            <a:normAutofit/>
          </a:bodyPr>
          <a:lstStyle/>
          <a:p>
            <a:r>
              <a:rPr lang="en-US" sz="3200" dirty="0"/>
              <a:t>Bivariate Analysis – Hypothesis Testing</a:t>
            </a:r>
            <a:endParaRPr lang="en-IN" sz="3200" dirty="0"/>
          </a:p>
        </p:txBody>
      </p:sp>
      <p:graphicFrame>
        <p:nvGraphicFramePr>
          <p:cNvPr id="4" name="Table 4">
            <a:extLst>
              <a:ext uri="{FF2B5EF4-FFF2-40B4-BE49-F238E27FC236}">
                <a16:creationId xmlns:a16="http://schemas.microsoft.com/office/drawing/2014/main" id="{98486236-26CA-4ED8-BE36-36F4F3B16BA7}"/>
              </a:ext>
            </a:extLst>
          </p:cNvPr>
          <p:cNvGraphicFramePr>
            <a:graphicFrameLocks noGrp="1"/>
          </p:cNvGraphicFramePr>
          <p:nvPr>
            <p:extLst>
              <p:ext uri="{D42A27DB-BD31-4B8C-83A1-F6EECF244321}">
                <p14:modId xmlns:p14="http://schemas.microsoft.com/office/powerpoint/2010/main" val="144625621"/>
              </p:ext>
            </p:extLst>
          </p:nvPr>
        </p:nvGraphicFramePr>
        <p:xfrm>
          <a:off x="5876060" y="1448986"/>
          <a:ext cx="5794310" cy="3960028"/>
        </p:xfrm>
        <a:graphic>
          <a:graphicData uri="http://schemas.openxmlformats.org/drawingml/2006/table">
            <a:tbl>
              <a:tblPr firstRow="1" bandRow="1">
                <a:tableStyleId>{93296810-A885-4BE3-A3E7-6D5BEEA58F35}</a:tableStyleId>
              </a:tblPr>
              <a:tblGrid>
                <a:gridCol w="1285381">
                  <a:extLst>
                    <a:ext uri="{9D8B030D-6E8A-4147-A177-3AD203B41FA5}">
                      <a16:colId xmlns:a16="http://schemas.microsoft.com/office/drawing/2014/main" val="1839447435"/>
                    </a:ext>
                  </a:extLst>
                </a:gridCol>
                <a:gridCol w="4508929">
                  <a:extLst>
                    <a:ext uri="{9D8B030D-6E8A-4147-A177-3AD203B41FA5}">
                      <a16:colId xmlns:a16="http://schemas.microsoft.com/office/drawing/2014/main" val="4166114267"/>
                    </a:ext>
                  </a:extLst>
                </a:gridCol>
              </a:tblGrid>
              <a:tr h="606892">
                <a:tc>
                  <a:txBody>
                    <a:bodyPr/>
                    <a:lstStyle/>
                    <a:p>
                      <a:pPr marL="0" algn="l" defTabSz="914400" rtl="0" eaLnBrk="1" latinLnBrk="0" hangingPunct="1"/>
                      <a:r>
                        <a:rPr lang="en-US" sz="1600" b="1" kern="1200" dirty="0">
                          <a:solidFill>
                            <a:schemeClr val="tx1"/>
                          </a:solidFill>
                        </a:rPr>
                        <a:t>Type of Test</a:t>
                      </a:r>
                      <a:endParaRPr lang="en-IN" sz="1600" b="1" kern="1200" dirty="0">
                        <a:solidFill>
                          <a:schemeClr val="tx1"/>
                        </a:solidFill>
                        <a:latin typeface="+mn-lt"/>
                        <a:ea typeface="+mn-ea"/>
                        <a:cs typeface="+mn-cs"/>
                      </a:endParaRPr>
                    </a:p>
                  </a:txBody>
                  <a:tcPr anchor="ctr"/>
                </a:tc>
                <a:tc>
                  <a:txBody>
                    <a:bodyPr/>
                    <a:lstStyle/>
                    <a:p>
                      <a:pPr marL="0" algn="l" defTabSz="914400" rtl="0" eaLnBrk="1" latinLnBrk="0" hangingPunct="1"/>
                      <a:r>
                        <a:rPr lang="en-US" sz="1600" b="1" kern="1200" dirty="0">
                          <a:solidFill>
                            <a:schemeClr val="tx1"/>
                          </a:solidFill>
                        </a:rPr>
                        <a:t>ANOVA</a:t>
                      </a:r>
                      <a:endParaRPr lang="en-IN" sz="1600" b="1" kern="1200" dirty="0">
                        <a:solidFill>
                          <a:schemeClr val="tx1"/>
                        </a:solidFill>
                        <a:latin typeface="+mn-lt"/>
                        <a:ea typeface="+mn-ea"/>
                        <a:cs typeface="+mn-cs"/>
                      </a:endParaRPr>
                    </a:p>
                  </a:txBody>
                  <a:tcPr anchor="ctr"/>
                </a:tc>
                <a:extLst>
                  <a:ext uri="{0D108BD9-81ED-4DB2-BD59-A6C34878D82A}">
                    <a16:rowId xmlns:a16="http://schemas.microsoft.com/office/drawing/2014/main" val="1215908595"/>
                  </a:ext>
                </a:extLst>
              </a:tr>
              <a:tr h="548724">
                <a:tc rowSpan="2">
                  <a:txBody>
                    <a:bodyPr/>
                    <a:lstStyle/>
                    <a:p>
                      <a:r>
                        <a:rPr lang="en-US" sz="1600" b="0" dirty="0">
                          <a:solidFill>
                            <a:schemeClr val="tx1"/>
                          </a:solidFill>
                        </a:rPr>
                        <a:t>Hypothesis</a:t>
                      </a:r>
                      <a:endParaRPr lang="en-IN" sz="1600" b="0" dirty="0">
                        <a:solidFill>
                          <a:schemeClr val="tx1"/>
                        </a:solidFill>
                        <a:latin typeface="Aptos Narrow" panose="020B0004020202020204" pitchFamily="34" charset="0"/>
                      </a:endParaRPr>
                    </a:p>
                  </a:txBody>
                  <a:tcPr anchor="ctr"/>
                </a:tc>
                <a:tc>
                  <a:txBody>
                    <a:bodyPr/>
                    <a:lstStyle/>
                    <a:p>
                      <a:r>
                        <a:rPr lang="en-US" sz="1600" b="0" dirty="0">
                          <a:solidFill>
                            <a:schemeClr val="tx1"/>
                          </a:solidFill>
                        </a:rPr>
                        <a:t>H0 : </a:t>
                      </a:r>
                      <a:r>
                        <a:rPr lang="en-IN" sz="1600" dirty="0"/>
                        <a:t>Credit limit is not affected education level</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3985572450"/>
                  </a:ext>
                </a:extLst>
              </a:tr>
              <a:tr h="548724">
                <a:tc vMerge="1">
                  <a:txBody>
                    <a:bodyPr/>
                    <a:lstStyle/>
                    <a:p>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rPr>
                        <a:t>H1 : </a:t>
                      </a:r>
                      <a:r>
                        <a:rPr lang="en-IN" sz="1600" dirty="0"/>
                        <a:t>Credit limit is affected education level</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3557290683"/>
                  </a:ext>
                </a:extLst>
              </a:tr>
              <a:tr h="548724">
                <a:tc rowSpan="2">
                  <a:txBody>
                    <a:bodyPr/>
                    <a:lstStyle/>
                    <a:p>
                      <a:r>
                        <a:rPr lang="en-US" sz="1600" b="0" dirty="0">
                          <a:solidFill>
                            <a:schemeClr val="tx1"/>
                          </a:solidFill>
                        </a:rPr>
                        <a:t>Variables</a:t>
                      </a:r>
                      <a:endParaRPr lang="en-IN" sz="1600" b="0" dirty="0">
                        <a:solidFill>
                          <a:schemeClr val="tx1"/>
                        </a:solidFill>
                        <a:latin typeface="Aptos Narrow" panose="020B0004020202020204" pitchFamily="34" charset="0"/>
                      </a:endParaRPr>
                    </a:p>
                  </a:txBody>
                  <a:tcPr anchor="ctr"/>
                </a:tc>
                <a:tc>
                  <a:txBody>
                    <a:bodyPr/>
                    <a:lstStyle/>
                    <a:p>
                      <a:r>
                        <a:rPr lang="en-US" sz="1600" b="0" dirty="0">
                          <a:solidFill>
                            <a:schemeClr val="tx1"/>
                          </a:solidFill>
                        </a:rPr>
                        <a:t>1. Education Level(Categorical Variable)</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1717347257"/>
                  </a:ext>
                </a:extLst>
              </a:tr>
              <a:tr h="548724">
                <a:tc vMerge="1">
                  <a:txBody>
                    <a:bodyPr/>
                    <a:lstStyle/>
                    <a:p>
                      <a:endParaRPr lang="en-IN"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b="0" dirty="0">
                          <a:solidFill>
                            <a:schemeClr val="tx1"/>
                          </a:solidFill>
                        </a:rPr>
                        <a:t>2. Credit Limit(Continuous Variable)</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3680456555"/>
                  </a:ext>
                </a:extLst>
              </a:tr>
              <a:tr h="554977">
                <a:tc>
                  <a:txBody>
                    <a:bodyPr/>
                    <a:lstStyle/>
                    <a:p>
                      <a:r>
                        <a:rPr lang="en-US" sz="1600" b="0" dirty="0">
                          <a:solidFill>
                            <a:schemeClr val="tx1"/>
                          </a:solidFill>
                        </a:rPr>
                        <a:t>P value of Test</a:t>
                      </a:r>
                      <a:endParaRPr lang="en-IN" sz="1600" b="0" dirty="0">
                        <a:solidFill>
                          <a:schemeClr val="tx1"/>
                        </a:solidFill>
                        <a:latin typeface="Aptos Narrow" panose="020B0004020202020204" pitchFamily="34" charset="0"/>
                      </a:endParaRPr>
                    </a:p>
                  </a:txBody>
                  <a:tcPr anchor="ctr"/>
                </a:tc>
                <a:tc>
                  <a:txBody>
                    <a:bodyPr/>
                    <a:lstStyle/>
                    <a:p>
                      <a:r>
                        <a:rPr lang="en-US" sz="1600" b="0" dirty="0">
                          <a:solidFill>
                            <a:schemeClr val="tx1"/>
                          </a:solidFill>
                        </a:rPr>
                        <a:t>0.37</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404710874"/>
                  </a:ext>
                </a:extLst>
              </a:tr>
              <a:tr h="554977">
                <a:tc>
                  <a:txBody>
                    <a:bodyPr/>
                    <a:lstStyle/>
                    <a:p>
                      <a:r>
                        <a:rPr lang="en-US" sz="1600" b="1" dirty="0">
                          <a:solidFill>
                            <a:schemeClr val="tx1"/>
                          </a:solidFill>
                        </a:rPr>
                        <a:t>Results</a:t>
                      </a:r>
                      <a:endParaRPr lang="en-IN" sz="1600" b="1" dirty="0">
                        <a:solidFill>
                          <a:schemeClr val="tx1"/>
                        </a:solidFill>
                        <a:latin typeface="Aptos Narrow" panose="020B0004020202020204" pitchFamily="34" charset="0"/>
                      </a:endParaRPr>
                    </a:p>
                  </a:txBody>
                  <a:tcPr anchor="ctr"/>
                </a:tc>
                <a:tc>
                  <a:txBody>
                    <a:bodyPr/>
                    <a:lstStyle/>
                    <a:p>
                      <a:pPr marL="285750" indent="-285750">
                        <a:buFont typeface="Wingdings" panose="05000000000000000000" pitchFamily="2" charset="2"/>
                        <a:buChar char="Ø"/>
                      </a:pPr>
                      <a:r>
                        <a:rPr lang="en-US" sz="1600" b="0" dirty="0">
                          <a:solidFill>
                            <a:schemeClr val="tx1"/>
                          </a:solidFill>
                        </a:rPr>
                        <a:t>As P ≥ 0.05, we accept Ho</a:t>
                      </a:r>
                    </a:p>
                    <a:p>
                      <a:pPr marL="285750" indent="-285750">
                        <a:buFont typeface="Wingdings" panose="05000000000000000000" pitchFamily="2" charset="2"/>
                        <a:buChar char="Ø"/>
                      </a:pPr>
                      <a:r>
                        <a:rPr lang="en-IN" sz="1600" dirty="0"/>
                        <a:t>Credit limit is same for all education levels</a:t>
                      </a:r>
                      <a:r>
                        <a:rPr lang="en-US" sz="1600" b="0" dirty="0">
                          <a:solidFill>
                            <a:schemeClr val="tx1"/>
                          </a:solidFill>
                        </a:rPr>
                        <a:t> </a:t>
                      </a:r>
                      <a:endParaRPr lang="en-IN" sz="1600" b="0" dirty="0">
                        <a:solidFill>
                          <a:schemeClr val="tx1"/>
                        </a:solidFill>
                        <a:latin typeface="Aptos Narrow" panose="020B0004020202020204" pitchFamily="34" charset="0"/>
                      </a:endParaRPr>
                    </a:p>
                  </a:txBody>
                  <a:tcPr anchor="ctr"/>
                </a:tc>
                <a:extLst>
                  <a:ext uri="{0D108BD9-81ED-4DB2-BD59-A6C34878D82A}">
                    <a16:rowId xmlns:a16="http://schemas.microsoft.com/office/drawing/2014/main" val="2221524042"/>
                  </a:ext>
                </a:extLst>
              </a:tr>
            </a:tbl>
          </a:graphicData>
        </a:graphic>
      </p:graphicFrame>
      <p:pic>
        <p:nvPicPr>
          <p:cNvPr id="3" name="Picture 2">
            <a:extLst>
              <a:ext uri="{FF2B5EF4-FFF2-40B4-BE49-F238E27FC236}">
                <a16:creationId xmlns:a16="http://schemas.microsoft.com/office/drawing/2014/main" id="{47F802A8-00D1-B2E8-6EAE-79569D48B7A7}"/>
              </a:ext>
            </a:extLst>
          </p:cNvPr>
          <p:cNvPicPr>
            <a:picLocks noChangeAspect="1"/>
          </p:cNvPicPr>
          <p:nvPr/>
        </p:nvPicPr>
        <p:blipFill>
          <a:blip r:embed="rId8"/>
          <a:stretch>
            <a:fillRect/>
          </a:stretch>
        </p:blipFill>
        <p:spPr>
          <a:xfrm>
            <a:off x="571738" y="2912519"/>
            <a:ext cx="4766302" cy="3474130"/>
          </a:xfrm>
          <a:prstGeom prst="rect">
            <a:avLst/>
          </a:prstGeom>
        </p:spPr>
      </p:pic>
      <p:sp>
        <p:nvSpPr>
          <p:cNvPr id="7" name="TextBox 6">
            <a:extLst>
              <a:ext uri="{FF2B5EF4-FFF2-40B4-BE49-F238E27FC236}">
                <a16:creationId xmlns:a16="http://schemas.microsoft.com/office/drawing/2014/main" id="{3C28C3EA-F9E1-6E01-9D97-3DE9EA29C055}"/>
              </a:ext>
            </a:extLst>
          </p:cNvPr>
          <p:cNvSpPr txBox="1"/>
          <p:nvPr/>
        </p:nvSpPr>
        <p:spPr>
          <a:xfrm>
            <a:off x="468171" y="906201"/>
            <a:ext cx="5055551" cy="1815882"/>
          </a:xfrm>
          <a:prstGeom prst="rect">
            <a:avLst/>
          </a:prstGeom>
          <a:noFill/>
        </p:spPr>
        <p:txBody>
          <a:bodyPr wrap="square" rtlCol="0">
            <a:spAutoFit/>
          </a:bodyPr>
          <a:lstStyle/>
          <a:p>
            <a:pPr marL="285750" indent="-285750">
              <a:buFont typeface="Arial" panose="020B0604020202020204" pitchFamily="34" charset="0"/>
              <a:buChar char="•"/>
            </a:pPr>
            <a:r>
              <a:rPr lang="en-US" sz="1600" b="0" i="0" dirty="0">
                <a:effectLst/>
                <a:latin typeface="Aptos Narrow" panose="020B0004020202020204" pitchFamily="34" charset="0"/>
              </a:rPr>
              <a:t>There is no relation between Education level and Credit Limit. Credit limit is </a:t>
            </a:r>
            <a:r>
              <a:rPr lang="en-US" sz="1600" b="1" i="0" dirty="0">
                <a:effectLst/>
                <a:latin typeface="Aptos Narrow" panose="020B0004020202020204" pitchFamily="34" charset="0"/>
              </a:rPr>
              <a:t>approximately same </a:t>
            </a:r>
            <a:r>
              <a:rPr lang="en-US" sz="1600" b="0" i="0" dirty="0">
                <a:effectLst/>
                <a:latin typeface="Aptos Narrow" panose="020B0004020202020204" pitchFamily="34" charset="0"/>
              </a:rPr>
              <a:t>for all education levels, however, there are some outliers.</a:t>
            </a:r>
          </a:p>
          <a:p>
            <a:pPr marL="285750" indent="-285750">
              <a:buFont typeface="Arial" panose="020B0604020202020204" pitchFamily="34" charset="0"/>
              <a:buChar char="•"/>
            </a:pPr>
            <a:endParaRPr lang="en-US" sz="1600" dirty="0">
              <a:latin typeface="Aptos Narrow" panose="020B0004020202020204" pitchFamily="34" charset="0"/>
            </a:endParaRPr>
          </a:p>
          <a:p>
            <a:pPr marL="285750" indent="-285750">
              <a:buFont typeface="Arial" panose="020B0604020202020204" pitchFamily="34" charset="0"/>
              <a:buChar char="•"/>
            </a:pPr>
            <a:r>
              <a:rPr lang="en-US" sz="1600" b="0" i="0" dirty="0">
                <a:effectLst/>
                <a:latin typeface="Aptos Narrow" panose="020B0004020202020204" pitchFamily="34" charset="0"/>
              </a:rPr>
              <a:t>Bivariate Analysis Using Box Plot </a:t>
            </a:r>
            <a:r>
              <a:rPr lang="en-US" sz="1600" dirty="0">
                <a:latin typeface="Aptos Narrow" panose="020B0004020202020204" pitchFamily="34" charset="0"/>
              </a:rPr>
              <a:t>c</a:t>
            </a:r>
            <a:r>
              <a:rPr lang="en-US" sz="1600" b="0" i="0" dirty="0">
                <a:effectLst/>
                <a:latin typeface="Aptos Narrow" panose="020B0004020202020204" pitchFamily="34" charset="0"/>
              </a:rPr>
              <a:t>onfirms the same that there is </a:t>
            </a:r>
            <a:r>
              <a:rPr lang="en-US" sz="1600" b="1" i="0" dirty="0">
                <a:effectLst/>
                <a:latin typeface="Aptos Narrow" panose="020B0004020202020204" pitchFamily="34" charset="0"/>
              </a:rPr>
              <a:t>doesn’t exist </a:t>
            </a:r>
            <a:r>
              <a:rPr lang="en-US" sz="1600" b="0" i="0" dirty="0">
                <a:effectLst/>
                <a:latin typeface="Aptos Narrow" panose="020B0004020202020204" pitchFamily="34" charset="0"/>
              </a:rPr>
              <a:t>a statistically significant difference in the Mean Credit Limit and Education Level.</a:t>
            </a:r>
            <a:endParaRPr lang="en-IN" sz="1600" dirty="0">
              <a:latin typeface="Aptos Narrow" panose="020B0004020202020204" pitchFamily="34" charset="0"/>
            </a:endParaRPr>
          </a:p>
        </p:txBody>
      </p:sp>
    </p:spTree>
    <p:extLst>
      <p:ext uri="{BB962C8B-B14F-4D97-AF65-F5344CB8AC3E}">
        <p14:creationId xmlns:p14="http://schemas.microsoft.com/office/powerpoint/2010/main" val="1212475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18260" y="145333"/>
            <a:ext cx="10515600" cy="678730"/>
          </a:xfrm>
        </p:spPr>
        <p:txBody>
          <a:bodyPr>
            <a:normAutofit/>
          </a:bodyPr>
          <a:lstStyle/>
          <a:p>
            <a:r>
              <a:rPr lang="en-US" dirty="0"/>
              <a:t>Task category</a:t>
            </a:r>
            <a:endParaRPr lang="en-IN" dirty="0"/>
          </a:p>
        </p:txBody>
      </p:sp>
      <p:graphicFrame>
        <p:nvGraphicFramePr>
          <p:cNvPr id="2" name="Diagram 1">
            <a:extLst>
              <a:ext uri="{FF2B5EF4-FFF2-40B4-BE49-F238E27FC236}">
                <a16:creationId xmlns:a16="http://schemas.microsoft.com/office/drawing/2014/main" id="{F15948A4-9168-48CE-DE23-050C8E36526C}"/>
              </a:ext>
            </a:extLst>
          </p:cNvPr>
          <p:cNvGraphicFramePr/>
          <p:nvPr>
            <p:extLst>
              <p:ext uri="{D42A27DB-BD31-4B8C-83A1-F6EECF244321}">
                <p14:modId xmlns:p14="http://schemas.microsoft.com/office/powerpoint/2010/main" val="3682392312"/>
              </p:ext>
            </p:extLst>
          </p:nvPr>
        </p:nvGraphicFramePr>
        <p:xfrm>
          <a:off x="618260" y="1059404"/>
          <a:ext cx="10799269" cy="42791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Box 8">
            <a:extLst>
              <a:ext uri="{FF2B5EF4-FFF2-40B4-BE49-F238E27FC236}">
                <a16:creationId xmlns:a16="http://schemas.microsoft.com/office/drawing/2014/main" id="{94AB7E55-602E-4013-8D18-6242796F4D86}"/>
              </a:ext>
            </a:extLst>
          </p:cNvPr>
          <p:cNvSpPr txBox="1"/>
          <p:nvPr/>
        </p:nvSpPr>
        <p:spPr>
          <a:xfrm>
            <a:off x="708212" y="5573864"/>
            <a:ext cx="6866964" cy="307777"/>
          </a:xfrm>
          <a:prstGeom prst="rect">
            <a:avLst/>
          </a:prstGeom>
          <a:noFill/>
        </p:spPr>
        <p:txBody>
          <a:bodyPr wrap="square" rtlCol="0">
            <a:spAutoFit/>
          </a:bodyPr>
          <a:lstStyle/>
          <a:p>
            <a:r>
              <a:rPr lang="en-US" sz="1400" dirty="0"/>
              <a:t>Note: Models highlighted with green color are used for machine learning</a:t>
            </a:r>
            <a:endParaRPr lang="en-IN" sz="1400" dirty="0"/>
          </a:p>
        </p:txBody>
      </p:sp>
    </p:spTree>
    <p:extLst>
      <p:ext uri="{BB962C8B-B14F-4D97-AF65-F5344CB8AC3E}">
        <p14:creationId xmlns:p14="http://schemas.microsoft.com/office/powerpoint/2010/main" val="3903860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633-EFB1-4416-8011-1147D195B44D}"/>
              </a:ext>
            </a:extLst>
          </p:cNvPr>
          <p:cNvSpPr>
            <a:spLocks noGrp="1"/>
          </p:cNvSpPr>
          <p:nvPr>
            <p:ph type="title"/>
          </p:nvPr>
        </p:nvSpPr>
        <p:spPr>
          <a:xfrm>
            <a:off x="838200" y="98475"/>
            <a:ext cx="10515600" cy="717452"/>
          </a:xfrm>
        </p:spPr>
        <p:txBody>
          <a:bodyPr>
            <a:normAutofit/>
          </a:bodyPr>
          <a:lstStyle/>
          <a:p>
            <a:r>
              <a:rPr lang="en-US" sz="2800" dirty="0"/>
              <a:t>Agenda</a:t>
            </a:r>
          </a:p>
        </p:txBody>
      </p:sp>
      <p:sp>
        <p:nvSpPr>
          <p:cNvPr id="6" name="TextBox 5">
            <a:extLst>
              <a:ext uri="{FF2B5EF4-FFF2-40B4-BE49-F238E27FC236}">
                <a16:creationId xmlns:a16="http://schemas.microsoft.com/office/drawing/2014/main" id="{8AD3D6BF-4257-4C28-AE98-B97CEE27C8F2}"/>
              </a:ext>
            </a:extLst>
          </p:cNvPr>
          <p:cNvSpPr txBox="1"/>
          <p:nvPr/>
        </p:nvSpPr>
        <p:spPr>
          <a:xfrm>
            <a:off x="838200" y="984739"/>
            <a:ext cx="10881049" cy="3898503"/>
          </a:xfrm>
          <a:prstGeom prst="rect">
            <a:avLst/>
          </a:prstGeom>
          <a:noFill/>
        </p:spPr>
        <p:txBody>
          <a:bodyPr wrap="square" rtlCol="0">
            <a:spAutoFit/>
          </a:bodyPr>
          <a:lstStyle/>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Business Problem and Objectives</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i="0" u="none" strike="noStrike" kern="1200" cap="none" spc="0" normalizeH="0" baseline="0" noProof="0" dirty="0">
                <a:ln>
                  <a:noFill/>
                </a:ln>
                <a:solidFill>
                  <a:schemeClr val="bg1"/>
                </a:solidFill>
                <a:effectLst/>
                <a:uLnTx/>
                <a:uFillTx/>
                <a:latin typeface="Open Sans" panose="020B0606030504020204" pitchFamily="34" charset="0"/>
                <a:ea typeface="+mn-ea"/>
                <a:cs typeface="+mn-cs"/>
              </a:rPr>
              <a:t>Executive Summary</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lang="en-US" sz="1600" dirty="0">
                <a:solidFill>
                  <a:schemeClr val="bg1"/>
                </a:solidFill>
                <a:latin typeface="Open Sans" panose="020B0606030504020204" pitchFamily="34" charset="0"/>
              </a:rPr>
              <a:t>Data Overview and Key Business Assumptions </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lang="en-US" sz="1600" dirty="0">
                <a:solidFill>
                  <a:schemeClr val="bg1"/>
                </a:solidFill>
                <a:latin typeface="Open Sans" panose="020B0606030504020204" pitchFamily="34" charset="0"/>
              </a:rPr>
              <a:t>Data Preparation and Pre-processing</a:t>
            </a:r>
          </a:p>
          <a:p>
            <a:pPr marL="1082675" lvl="1" indent="-280988">
              <a:spcBef>
                <a:spcPts val="1000"/>
              </a:spcBef>
              <a:buFont typeface="Open Sans" panose="020B0606030504020204" pitchFamily="34" charset="0"/>
              <a:buChar char="−"/>
              <a:tabLst>
                <a:tab pos="984250" algn="l"/>
              </a:tabLst>
              <a:defRPr/>
            </a:pPr>
            <a:r>
              <a:rPr lang="en-US" sz="1200" dirty="0">
                <a:solidFill>
                  <a:schemeClr val="bg1"/>
                </a:solidFill>
                <a:latin typeface="Open Sans" panose="020B0606030504020204" pitchFamily="34" charset="0"/>
              </a:rPr>
              <a:t>Sanity checks, treatment and transformations for analytical dataset preparation</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Exploratory Data Analysis</a:t>
            </a:r>
          </a:p>
          <a:p>
            <a:pPr marL="1082675" marR="0" lvl="1" indent="-280988"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Key Business Findings and Insights</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Development and Validations</a:t>
            </a:r>
          </a:p>
          <a:p>
            <a:pPr marL="1082675" marR="0" lvl="1" indent="-280988" algn="l" defTabSz="914400" rtl="0" eaLnBrk="1" fontAlgn="auto" latinLnBrk="0" hangingPunct="1">
              <a:spcBef>
                <a:spcPts val="1000"/>
              </a:spcBef>
              <a:spcAft>
                <a:spcPts val="0"/>
              </a:spcAft>
              <a:buClrTx/>
              <a:buSzTx/>
              <a:buFont typeface="Open Sans" panose="020B0606030504020204" pitchFamily="34" charset="0"/>
              <a:buChar char="−"/>
              <a:tabLst>
                <a:tab pos="984250" algn="l"/>
              </a:tabLst>
              <a:defRPr/>
            </a:pPr>
            <a:r>
              <a:rPr kumimoji="0" lang="en-US" sz="120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Model comparisons on key scoring metrics and model finalization</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Dashboarding</a:t>
            </a:r>
          </a:p>
          <a:p>
            <a:pPr marL="633413" marR="0" lvl="0" indent="-633413" algn="l" defTabSz="914400" rtl="0" eaLnBrk="1" fontAlgn="auto" latinLnBrk="0" hangingPunct="1">
              <a:spcBef>
                <a:spcPts val="1000"/>
              </a:spcBef>
              <a:spcAft>
                <a:spcPts val="0"/>
              </a:spcAft>
              <a:buClrTx/>
              <a:buSzTx/>
              <a:buFont typeface="+mj-lt"/>
              <a:buAutoNum type="romanUcPeriod"/>
              <a:tabLst/>
              <a:defRPr/>
            </a:pPr>
            <a:r>
              <a:rPr kumimoji="0" lang="en-US" sz="1600" i="0" u="none" strike="noStrike" kern="1200" cap="none" spc="0" normalizeH="0" baseline="0" noProof="0" dirty="0">
                <a:ln>
                  <a:noFill/>
                </a:ln>
                <a:solidFill>
                  <a:prstClr val="white"/>
                </a:solidFill>
                <a:effectLst/>
                <a:uLnTx/>
                <a:uFillTx/>
                <a:latin typeface="Open Sans" panose="020B0606030504020204" pitchFamily="34" charset="0"/>
                <a:ea typeface="+mn-ea"/>
                <a:cs typeface="+mn-cs"/>
              </a:rPr>
              <a:t>Business</a:t>
            </a:r>
            <a:r>
              <a:rPr lang="en-US" sz="1600" dirty="0">
                <a:solidFill>
                  <a:prstClr val="white"/>
                </a:solidFill>
                <a:latin typeface="Open Sans" panose="020B0606030504020204" pitchFamily="34" charset="0"/>
              </a:rPr>
              <a:t>s Recommendations</a:t>
            </a:r>
          </a:p>
        </p:txBody>
      </p:sp>
    </p:spTree>
    <p:extLst>
      <p:ext uri="{BB962C8B-B14F-4D97-AF65-F5344CB8AC3E}">
        <p14:creationId xmlns:p14="http://schemas.microsoft.com/office/powerpoint/2010/main" val="428078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22BA4-5AC7-4F78-5790-0026E6E6EDF5}"/>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ED16D425-12E7-BF30-50FB-BD7C0A6CBA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65916E98-5A4C-F997-FA6B-45117F1E635A}"/>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08CB4D78-7974-2AC6-AC48-6E0B9F790622}"/>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DFCA4DFA-2CFA-C138-A451-5DB876E2CA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3A07D52A-4671-09B4-D57C-88A906A111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F6878720-DCC9-EAA9-0849-62B67E3500E4}"/>
              </a:ext>
            </a:extLst>
          </p:cNvPr>
          <p:cNvSpPr>
            <a:spLocks noGrp="1"/>
          </p:cNvSpPr>
          <p:nvPr>
            <p:ph type="title"/>
          </p:nvPr>
        </p:nvSpPr>
        <p:spPr>
          <a:xfrm>
            <a:off x="603188" y="137390"/>
            <a:ext cx="10515600" cy="678730"/>
          </a:xfrm>
        </p:spPr>
        <p:txBody>
          <a:bodyPr>
            <a:normAutofit/>
          </a:bodyPr>
          <a:lstStyle/>
          <a:p>
            <a:r>
              <a:rPr lang="en-US" dirty="0"/>
              <a:t>Evaluation Metrics of Classification model</a:t>
            </a:r>
            <a:endParaRPr lang="en-IN" dirty="0"/>
          </a:p>
        </p:txBody>
      </p:sp>
      <p:pic>
        <p:nvPicPr>
          <p:cNvPr id="3" name="Picture 2">
            <a:extLst>
              <a:ext uri="{FF2B5EF4-FFF2-40B4-BE49-F238E27FC236}">
                <a16:creationId xmlns:a16="http://schemas.microsoft.com/office/drawing/2014/main" id="{9CD0CD31-B576-6ADB-1696-B6182F136642}"/>
              </a:ext>
            </a:extLst>
          </p:cNvPr>
          <p:cNvPicPr>
            <a:picLocks noChangeAspect="1"/>
          </p:cNvPicPr>
          <p:nvPr/>
        </p:nvPicPr>
        <p:blipFill rotWithShape="1">
          <a:blip r:embed="rId8">
            <a:extLst>
              <a:ext uri="{28A0092B-C50C-407E-A947-70E740481C1C}">
                <a14:useLocalDpi xmlns:a14="http://schemas.microsoft.com/office/drawing/2010/main" val="0"/>
              </a:ext>
            </a:extLst>
          </a:blip>
          <a:srcRect l="4239" t="4037" r="4378" b="10760"/>
          <a:stretch/>
        </p:blipFill>
        <p:spPr>
          <a:xfrm>
            <a:off x="152400" y="838389"/>
            <a:ext cx="11877675" cy="5505261"/>
          </a:xfrm>
          <a:prstGeom prst="rect">
            <a:avLst/>
          </a:prstGeom>
        </p:spPr>
      </p:pic>
      <p:sp>
        <p:nvSpPr>
          <p:cNvPr id="5" name="Rectangle 4">
            <a:extLst>
              <a:ext uri="{FF2B5EF4-FFF2-40B4-BE49-F238E27FC236}">
                <a16:creationId xmlns:a16="http://schemas.microsoft.com/office/drawing/2014/main" id="{C2AB8B73-90C1-F1B2-13D8-0AC49D6B51AE}"/>
              </a:ext>
            </a:extLst>
          </p:cNvPr>
          <p:cNvSpPr/>
          <p:nvPr/>
        </p:nvSpPr>
        <p:spPr>
          <a:xfrm>
            <a:off x="4337081" y="1064132"/>
            <a:ext cx="3508311" cy="2285558"/>
          </a:xfrm>
          <a:prstGeom prst="rect">
            <a:avLst/>
          </a:prstGeom>
          <a:solidFill>
            <a:srgbClr val="FFA42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92E50973-1261-8684-C936-31AEE3CE2263}"/>
              </a:ext>
            </a:extLst>
          </p:cNvPr>
          <p:cNvSpPr/>
          <p:nvPr/>
        </p:nvSpPr>
        <p:spPr>
          <a:xfrm>
            <a:off x="8300938" y="1064132"/>
            <a:ext cx="3508311" cy="2285558"/>
          </a:xfrm>
          <a:prstGeom prst="rect">
            <a:avLst/>
          </a:prstGeom>
          <a:solidFill>
            <a:srgbClr val="87BF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7017253-C285-01EE-893D-C4CBA7F0E035}"/>
              </a:ext>
            </a:extLst>
          </p:cNvPr>
          <p:cNvSpPr/>
          <p:nvPr/>
        </p:nvSpPr>
        <p:spPr>
          <a:xfrm>
            <a:off x="152397" y="3599325"/>
            <a:ext cx="3973385" cy="2744325"/>
          </a:xfrm>
          <a:prstGeom prst="rect">
            <a:avLst/>
          </a:prstGeom>
          <a:solidFill>
            <a:srgbClr val="9CC8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4407963-D3FC-73C0-3424-9E173ECE54B5}"/>
              </a:ext>
            </a:extLst>
          </p:cNvPr>
          <p:cNvSpPr/>
          <p:nvPr/>
        </p:nvSpPr>
        <p:spPr>
          <a:xfrm>
            <a:off x="152399" y="838389"/>
            <a:ext cx="3963855" cy="3257750"/>
          </a:xfrm>
          <a:prstGeom prst="rect">
            <a:avLst/>
          </a:prstGeom>
          <a:solidFill>
            <a:srgbClr val="87BFD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dirty="0">
              <a:latin typeface="Aptos Narrow" panose="020B0004020202020204" pitchFamily="34" charset="0"/>
            </a:endParaRPr>
          </a:p>
        </p:txBody>
      </p:sp>
      <p:sp>
        <p:nvSpPr>
          <p:cNvPr id="13" name="Rectangle 12">
            <a:extLst>
              <a:ext uri="{FF2B5EF4-FFF2-40B4-BE49-F238E27FC236}">
                <a16:creationId xmlns:a16="http://schemas.microsoft.com/office/drawing/2014/main" id="{A507DE7B-66E4-DBC1-BA38-5DD6F9C27831}"/>
              </a:ext>
            </a:extLst>
          </p:cNvPr>
          <p:cNvSpPr/>
          <p:nvPr/>
        </p:nvSpPr>
        <p:spPr>
          <a:xfrm>
            <a:off x="4337080" y="3838434"/>
            <a:ext cx="3508311" cy="2285558"/>
          </a:xfrm>
          <a:prstGeom prst="rect">
            <a:avLst/>
          </a:prstGeom>
          <a:solidFill>
            <a:srgbClr val="FCB33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9A12F70D-AFEC-FB72-6AE2-14544E41D26E}"/>
              </a:ext>
            </a:extLst>
          </p:cNvPr>
          <p:cNvSpPr/>
          <p:nvPr/>
        </p:nvSpPr>
        <p:spPr>
          <a:xfrm>
            <a:off x="8090299" y="3042496"/>
            <a:ext cx="3939776" cy="3081496"/>
          </a:xfrm>
          <a:prstGeom prst="rect">
            <a:avLst/>
          </a:prstGeom>
          <a:solidFill>
            <a:srgbClr val="9CC8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1C990484-139F-59AD-2A85-C55FE847DD5F}"/>
              </a:ext>
            </a:extLst>
          </p:cNvPr>
          <p:cNvPicPr>
            <a:picLocks noChangeAspect="1"/>
          </p:cNvPicPr>
          <p:nvPr/>
        </p:nvPicPr>
        <p:blipFill rotWithShape="1">
          <a:blip r:embed="rId9">
            <a:extLst>
              <a:ext uri="{28A0092B-C50C-407E-A947-70E740481C1C}">
                <a14:useLocalDpi xmlns:a14="http://schemas.microsoft.com/office/drawing/2010/main" val="0"/>
              </a:ext>
            </a:extLst>
          </a:blip>
          <a:srcRect l="984" t="1445" r="1835" b="2720"/>
          <a:stretch/>
        </p:blipFill>
        <p:spPr>
          <a:xfrm>
            <a:off x="468171" y="2529869"/>
            <a:ext cx="3335894" cy="1308565"/>
          </a:xfrm>
          <a:prstGeom prst="rect">
            <a:avLst/>
          </a:prstGeom>
        </p:spPr>
      </p:pic>
      <p:sp>
        <p:nvSpPr>
          <p:cNvPr id="26" name="Rectangle 25">
            <a:extLst>
              <a:ext uri="{FF2B5EF4-FFF2-40B4-BE49-F238E27FC236}">
                <a16:creationId xmlns:a16="http://schemas.microsoft.com/office/drawing/2014/main" id="{64407963-D3FC-73C0-3424-9E173ECE54B5}"/>
              </a:ext>
            </a:extLst>
          </p:cNvPr>
          <p:cNvSpPr/>
          <p:nvPr/>
        </p:nvSpPr>
        <p:spPr>
          <a:xfrm>
            <a:off x="382751" y="910932"/>
            <a:ext cx="3508311" cy="147290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b="1" dirty="0">
                <a:solidFill>
                  <a:schemeClr val="tx1"/>
                </a:solidFill>
                <a:latin typeface="Aptos Narrow" panose="020B0004020202020204" pitchFamily="34" charset="0"/>
              </a:rPr>
              <a:t>Confusion Matrix: </a:t>
            </a:r>
            <a:r>
              <a:rPr lang="en-US" sz="1400" b="0" i="0" dirty="0">
                <a:solidFill>
                  <a:srgbClr val="0D0D0D"/>
                </a:solidFill>
                <a:effectLst/>
                <a:latin typeface="Aptos Narrow" panose="020B0004020202020204" pitchFamily="34" charset="0"/>
              </a:rPr>
              <a:t>A confusion matrix provides a summary of correct and incorrect predictions broken down by each class. It consists of four quadrants: True Positive (TP), True Negative (TN), False Positive (FP), and False Negative (FN).</a:t>
            </a:r>
            <a:endParaRPr lang="en-US" sz="1400" dirty="0">
              <a:latin typeface="Aptos Narrow" panose="020B0004020202020204" pitchFamily="34" charset="0"/>
            </a:endParaRPr>
          </a:p>
        </p:txBody>
      </p:sp>
      <p:sp>
        <p:nvSpPr>
          <p:cNvPr id="27" name="TextBox 26">
            <a:extLst>
              <a:ext uri="{FF2B5EF4-FFF2-40B4-BE49-F238E27FC236}">
                <a16:creationId xmlns:a16="http://schemas.microsoft.com/office/drawing/2014/main" id="{D96ED554-8843-4C8A-D0CF-B37C5734F812}"/>
              </a:ext>
            </a:extLst>
          </p:cNvPr>
          <p:cNvSpPr txBox="1"/>
          <p:nvPr/>
        </p:nvSpPr>
        <p:spPr>
          <a:xfrm>
            <a:off x="4378717" y="935161"/>
            <a:ext cx="3432268" cy="1723549"/>
          </a:xfrm>
          <a:prstGeom prst="rect">
            <a:avLst/>
          </a:prstGeom>
          <a:noFill/>
        </p:spPr>
        <p:txBody>
          <a:bodyPr wrap="square" rtlCol="0">
            <a:spAutoFit/>
          </a:bodyPr>
          <a:lstStyle/>
          <a:p>
            <a:r>
              <a:rPr lang="en-US" sz="1600" b="1" dirty="0">
                <a:latin typeface="Aptos Narrow" panose="020B0004020202020204" pitchFamily="34" charset="0"/>
              </a:rPr>
              <a:t>Accuracy: </a:t>
            </a:r>
            <a:r>
              <a:rPr lang="en-US" sz="1400" dirty="0">
                <a:solidFill>
                  <a:srgbClr val="0D0D0D"/>
                </a:solidFill>
                <a:latin typeface="Aptos Narrow" panose="020B0004020202020204" pitchFamily="34" charset="0"/>
              </a:rPr>
              <a:t>It measures the overall correctness of the model's predictions and is calculated as the ratio of correct predictions to the total number of predictions.</a:t>
            </a:r>
          </a:p>
          <a:p>
            <a:pPr marL="342900" indent="-342900">
              <a:buFont typeface="+mj-lt"/>
              <a:buAutoNum type="arabicPeriod" startAt="2"/>
            </a:pPr>
            <a:endParaRPr lang="en-US" sz="1600" dirty="0">
              <a:solidFill>
                <a:srgbClr val="0D0D0D"/>
              </a:solidFill>
              <a:latin typeface="Aptos Narrow" panose="020B0004020202020204" pitchFamily="34" charset="0"/>
            </a:endParaRPr>
          </a:p>
          <a:p>
            <a:pPr marL="342900" indent="-342900">
              <a:buFont typeface="+mj-lt"/>
              <a:buAutoNum type="arabicPeriod" startAt="2"/>
            </a:pPr>
            <a:endParaRPr lang="en-US" sz="1600" b="0" i="0" dirty="0">
              <a:solidFill>
                <a:srgbClr val="0D0D0D"/>
              </a:solidFill>
              <a:effectLst/>
              <a:latin typeface="Aptos Narrow" panose="020B0004020202020204" pitchFamily="34" charset="0"/>
            </a:endParaRPr>
          </a:p>
          <a:p>
            <a:endParaRPr lang="en-US" sz="1600" b="0" i="0" dirty="0">
              <a:solidFill>
                <a:srgbClr val="0D0D0D"/>
              </a:solidFill>
              <a:effectLst/>
              <a:latin typeface="Aptos Narrow" panose="020B0004020202020204" pitchFamily="34" charset="0"/>
            </a:endParaRPr>
          </a:p>
        </p:txBody>
      </p:sp>
      <p:pic>
        <p:nvPicPr>
          <p:cNvPr id="28" name="Picture 27">
            <a:extLst>
              <a:ext uri="{FF2B5EF4-FFF2-40B4-BE49-F238E27FC236}">
                <a16:creationId xmlns:a16="http://schemas.microsoft.com/office/drawing/2014/main" id="{32271CE9-0C86-E3CB-60D1-C5941B4E1898}"/>
              </a:ext>
            </a:extLst>
          </p:cNvPr>
          <p:cNvPicPr>
            <a:picLocks noChangeAspect="1"/>
          </p:cNvPicPr>
          <p:nvPr/>
        </p:nvPicPr>
        <p:blipFill>
          <a:blip r:embed="rId10"/>
          <a:stretch>
            <a:fillRect/>
          </a:stretch>
        </p:blipFill>
        <p:spPr>
          <a:xfrm>
            <a:off x="4605247" y="2263234"/>
            <a:ext cx="2672085" cy="533270"/>
          </a:xfrm>
          <a:prstGeom prst="rect">
            <a:avLst/>
          </a:prstGeom>
          <a:ln>
            <a:solidFill>
              <a:schemeClr val="tx1"/>
            </a:solidFill>
          </a:ln>
        </p:spPr>
      </p:pic>
      <p:sp>
        <p:nvSpPr>
          <p:cNvPr id="29" name="TextBox 28">
            <a:extLst>
              <a:ext uri="{FF2B5EF4-FFF2-40B4-BE49-F238E27FC236}">
                <a16:creationId xmlns:a16="http://schemas.microsoft.com/office/drawing/2014/main" id="{E325EBB6-23F3-25DB-DF25-C7AB129A346E}"/>
              </a:ext>
            </a:extLst>
          </p:cNvPr>
          <p:cNvSpPr txBox="1"/>
          <p:nvPr/>
        </p:nvSpPr>
        <p:spPr>
          <a:xfrm>
            <a:off x="8395249" y="935161"/>
            <a:ext cx="3414000" cy="1477328"/>
          </a:xfrm>
          <a:prstGeom prst="rect">
            <a:avLst/>
          </a:prstGeom>
          <a:noFill/>
        </p:spPr>
        <p:txBody>
          <a:bodyPr wrap="square" rtlCol="0">
            <a:spAutoFit/>
          </a:bodyPr>
          <a:lstStyle/>
          <a:p>
            <a:r>
              <a:rPr lang="en-US" sz="1600" b="1" dirty="0">
                <a:solidFill>
                  <a:srgbClr val="0D0D0D"/>
                </a:solidFill>
                <a:latin typeface="Aptos Narrow" panose="020B0004020202020204" pitchFamily="34" charset="0"/>
              </a:rPr>
              <a:t>Precision: </a:t>
            </a:r>
            <a:r>
              <a:rPr lang="en-US" sz="1400" dirty="0">
                <a:solidFill>
                  <a:srgbClr val="0D0D0D"/>
                </a:solidFill>
                <a:latin typeface="Aptos Narrow" panose="020B0004020202020204" pitchFamily="34" charset="0"/>
              </a:rPr>
              <a:t>It is a measure of how accurate a model’s positive predictions are. It is defined as the ratio of true positive predictions to the total number of positive predictions made by the model.</a:t>
            </a:r>
          </a:p>
          <a:p>
            <a:endParaRPr lang="en-IN" dirty="0"/>
          </a:p>
        </p:txBody>
      </p:sp>
      <p:pic>
        <p:nvPicPr>
          <p:cNvPr id="30" name="Picture 29">
            <a:extLst>
              <a:ext uri="{FF2B5EF4-FFF2-40B4-BE49-F238E27FC236}">
                <a16:creationId xmlns:a16="http://schemas.microsoft.com/office/drawing/2014/main" id="{35C37AE3-3050-B18C-72CD-A781E0279F79}"/>
              </a:ext>
            </a:extLst>
          </p:cNvPr>
          <p:cNvPicPr>
            <a:picLocks noChangeAspect="1"/>
          </p:cNvPicPr>
          <p:nvPr/>
        </p:nvPicPr>
        <p:blipFill>
          <a:blip r:embed="rId11"/>
          <a:stretch>
            <a:fillRect/>
          </a:stretch>
        </p:blipFill>
        <p:spPr>
          <a:xfrm>
            <a:off x="9075387" y="2264163"/>
            <a:ext cx="2043401" cy="524510"/>
          </a:xfrm>
          <a:prstGeom prst="rect">
            <a:avLst/>
          </a:prstGeom>
          <a:ln>
            <a:solidFill>
              <a:schemeClr val="tx1"/>
            </a:solidFill>
          </a:ln>
        </p:spPr>
      </p:pic>
      <p:sp>
        <p:nvSpPr>
          <p:cNvPr id="31" name="TextBox 30">
            <a:extLst>
              <a:ext uri="{FF2B5EF4-FFF2-40B4-BE49-F238E27FC236}">
                <a16:creationId xmlns:a16="http://schemas.microsoft.com/office/drawing/2014/main" id="{E0FE2DD7-FDAF-2C1E-3199-354060CD5571}"/>
              </a:ext>
            </a:extLst>
          </p:cNvPr>
          <p:cNvSpPr txBox="1"/>
          <p:nvPr/>
        </p:nvSpPr>
        <p:spPr>
          <a:xfrm>
            <a:off x="468171" y="4300528"/>
            <a:ext cx="3097763" cy="1046440"/>
          </a:xfrm>
          <a:prstGeom prst="rect">
            <a:avLst/>
          </a:prstGeom>
          <a:noFill/>
        </p:spPr>
        <p:txBody>
          <a:bodyPr wrap="square" rtlCol="0">
            <a:spAutoFit/>
          </a:bodyPr>
          <a:lstStyle/>
          <a:p>
            <a:r>
              <a:rPr lang="en-US" sz="1600" b="1" dirty="0">
                <a:solidFill>
                  <a:srgbClr val="0D0D0D"/>
                </a:solidFill>
                <a:latin typeface="Aptos Narrow" panose="020B0004020202020204" pitchFamily="34" charset="0"/>
              </a:rPr>
              <a:t>Recall</a:t>
            </a:r>
            <a:r>
              <a:rPr lang="en-US" sz="1400" b="1" dirty="0">
                <a:solidFill>
                  <a:srgbClr val="0D0D0D"/>
                </a:solidFill>
                <a:latin typeface="Aptos Narrow" panose="020B0004020202020204" pitchFamily="34" charset="0"/>
              </a:rPr>
              <a:t> </a:t>
            </a:r>
            <a:r>
              <a:rPr lang="en-US" sz="1400" dirty="0">
                <a:solidFill>
                  <a:srgbClr val="0D0D0D"/>
                </a:solidFill>
                <a:latin typeface="Aptos Narrow" panose="020B0004020202020204" pitchFamily="34" charset="0"/>
              </a:rPr>
              <a:t>(Sensitivity): It measures the proportion of true positive predictions among all actual positive instances.</a:t>
            </a:r>
          </a:p>
          <a:p>
            <a:pPr marL="342900" indent="-342900">
              <a:buFont typeface="+mj-lt"/>
              <a:buAutoNum type="arabicPeriod" startAt="4"/>
            </a:pPr>
            <a:endParaRPr lang="en-US" dirty="0"/>
          </a:p>
        </p:txBody>
      </p:sp>
      <p:pic>
        <p:nvPicPr>
          <p:cNvPr id="32" name="Picture 31">
            <a:extLst>
              <a:ext uri="{FF2B5EF4-FFF2-40B4-BE49-F238E27FC236}">
                <a16:creationId xmlns:a16="http://schemas.microsoft.com/office/drawing/2014/main" id="{3F2CA4FB-EA62-5938-7746-52550A627406}"/>
              </a:ext>
            </a:extLst>
          </p:cNvPr>
          <p:cNvPicPr>
            <a:picLocks noChangeAspect="1"/>
          </p:cNvPicPr>
          <p:nvPr/>
        </p:nvPicPr>
        <p:blipFill>
          <a:blip r:embed="rId12"/>
          <a:stretch>
            <a:fillRect/>
          </a:stretch>
        </p:blipFill>
        <p:spPr>
          <a:xfrm>
            <a:off x="851845" y="5210240"/>
            <a:ext cx="2072752" cy="464387"/>
          </a:xfrm>
          <a:prstGeom prst="rect">
            <a:avLst/>
          </a:prstGeom>
          <a:ln>
            <a:solidFill>
              <a:schemeClr val="tx1"/>
            </a:solidFill>
          </a:ln>
        </p:spPr>
      </p:pic>
      <p:sp>
        <p:nvSpPr>
          <p:cNvPr id="33" name="TextBox 32">
            <a:extLst>
              <a:ext uri="{FF2B5EF4-FFF2-40B4-BE49-F238E27FC236}">
                <a16:creationId xmlns:a16="http://schemas.microsoft.com/office/drawing/2014/main" id="{B7AB12E5-A4B5-90C6-13BD-5815D3C77F33}"/>
              </a:ext>
            </a:extLst>
          </p:cNvPr>
          <p:cNvSpPr txBox="1"/>
          <p:nvPr/>
        </p:nvSpPr>
        <p:spPr>
          <a:xfrm>
            <a:off x="4432028" y="3880515"/>
            <a:ext cx="3298675" cy="769441"/>
          </a:xfrm>
          <a:prstGeom prst="rect">
            <a:avLst/>
          </a:prstGeom>
          <a:noFill/>
        </p:spPr>
        <p:txBody>
          <a:bodyPr wrap="square" rtlCol="0">
            <a:spAutoFit/>
          </a:bodyPr>
          <a:lstStyle/>
          <a:p>
            <a:r>
              <a:rPr lang="en-US" sz="1600" b="1" dirty="0">
                <a:solidFill>
                  <a:srgbClr val="0D0D0D"/>
                </a:solidFill>
                <a:latin typeface="Aptos Narrow" panose="020B0004020202020204" pitchFamily="34" charset="0"/>
              </a:rPr>
              <a:t>F1 Score: </a:t>
            </a:r>
            <a:r>
              <a:rPr lang="en-US" sz="1400" dirty="0">
                <a:solidFill>
                  <a:srgbClr val="0D0D0D"/>
                </a:solidFill>
                <a:latin typeface="Aptos Narrow" panose="020B0004020202020204" pitchFamily="34" charset="0"/>
              </a:rPr>
              <a:t>It is the harmonic mean of precision and recall, providing a balance between the two metrics.</a:t>
            </a:r>
          </a:p>
        </p:txBody>
      </p:sp>
      <p:pic>
        <p:nvPicPr>
          <p:cNvPr id="34" name="Picture 33">
            <a:extLst>
              <a:ext uri="{FF2B5EF4-FFF2-40B4-BE49-F238E27FC236}">
                <a16:creationId xmlns:a16="http://schemas.microsoft.com/office/drawing/2014/main" id="{E54451D3-48E7-39EA-7544-88531FE583D1}"/>
              </a:ext>
            </a:extLst>
          </p:cNvPr>
          <p:cNvPicPr>
            <a:picLocks noChangeAspect="1"/>
          </p:cNvPicPr>
          <p:nvPr/>
        </p:nvPicPr>
        <p:blipFill>
          <a:blip r:embed="rId13"/>
          <a:stretch>
            <a:fillRect/>
          </a:stretch>
        </p:blipFill>
        <p:spPr>
          <a:xfrm>
            <a:off x="4780962" y="5206482"/>
            <a:ext cx="2496370" cy="448554"/>
          </a:xfrm>
          <a:prstGeom prst="rect">
            <a:avLst/>
          </a:prstGeom>
          <a:ln>
            <a:solidFill>
              <a:schemeClr val="tx1"/>
            </a:solidFill>
          </a:ln>
        </p:spPr>
      </p:pic>
      <p:sp>
        <p:nvSpPr>
          <p:cNvPr id="35" name="TextBox 34">
            <a:extLst>
              <a:ext uri="{FF2B5EF4-FFF2-40B4-BE49-F238E27FC236}">
                <a16:creationId xmlns:a16="http://schemas.microsoft.com/office/drawing/2014/main" id="{89A6F9CE-F88A-DB32-52FF-923D0BE8E81D}"/>
              </a:ext>
            </a:extLst>
          </p:cNvPr>
          <p:cNvSpPr txBox="1"/>
          <p:nvPr/>
        </p:nvSpPr>
        <p:spPr>
          <a:xfrm>
            <a:off x="8382201" y="3184151"/>
            <a:ext cx="3593706" cy="1384995"/>
          </a:xfrm>
          <a:prstGeom prst="rect">
            <a:avLst/>
          </a:prstGeom>
          <a:noFill/>
        </p:spPr>
        <p:txBody>
          <a:bodyPr wrap="square" rtlCol="0">
            <a:spAutoFit/>
          </a:bodyPr>
          <a:lstStyle/>
          <a:p>
            <a:r>
              <a:rPr lang="en-US" sz="1400" b="1" dirty="0">
                <a:solidFill>
                  <a:srgbClr val="0D0D0D"/>
                </a:solidFill>
                <a:latin typeface="Aptos Narrow" panose="020B0004020202020204" pitchFamily="34" charset="0"/>
              </a:rPr>
              <a:t>AUC-ROC curve: </a:t>
            </a:r>
            <a:r>
              <a:rPr lang="en-US" sz="1400" dirty="0">
                <a:solidFill>
                  <a:srgbClr val="0D0D0D"/>
                </a:solidFill>
                <a:latin typeface="Aptos Narrow" panose="020B0004020202020204" pitchFamily="34" charset="0"/>
              </a:rPr>
              <a:t>Receiver Operating Characteristic (ROC) curve is a graphical plot that illustrates the diagnostic ability of a binary classifier system. AUC provides an aggregate measure of performance across all possible classification thresholds.</a:t>
            </a:r>
          </a:p>
        </p:txBody>
      </p:sp>
      <p:pic>
        <p:nvPicPr>
          <p:cNvPr id="36" name="Picture 35">
            <a:extLst>
              <a:ext uri="{FF2B5EF4-FFF2-40B4-BE49-F238E27FC236}">
                <a16:creationId xmlns:a16="http://schemas.microsoft.com/office/drawing/2014/main" id="{BA929AF8-B9D2-0CF9-1CFC-3B7399F09108}"/>
              </a:ext>
            </a:extLst>
          </p:cNvPr>
          <p:cNvPicPr>
            <a:picLocks noChangeAspect="1"/>
          </p:cNvPicPr>
          <p:nvPr/>
        </p:nvPicPr>
        <p:blipFill>
          <a:blip r:embed="rId14"/>
          <a:stretch>
            <a:fillRect/>
          </a:stretch>
        </p:blipFill>
        <p:spPr>
          <a:xfrm>
            <a:off x="8443553" y="4654266"/>
            <a:ext cx="3280275" cy="1469725"/>
          </a:xfrm>
          <a:prstGeom prst="rect">
            <a:avLst/>
          </a:prstGeom>
        </p:spPr>
      </p:pic>
      <p:sp>
        <p:nvSpPr>
          <p:cNvPr id="38" name="Flowchart: Sequential Access Storage 37">
            <a:extLst>
              <a:ext uri="{FF2B5EF4-FFF2-40B4-BE49-F238E27FC236}">
                <a16:creationId xmlns:a16="http://schemas.microsoft.com/office/drawing/2014/main" id="{B7EADB69-F7F8-2B7F-6C68-D5C322867FDB}"/>
              </a:ext>
            </a:extLst>
          </p:cNvPr>
          <p:cNvSpPr/>
          <p:nvPr/>
        </p:nvSpPr>
        <p:spPr>
          <a:xfrm>
            <a:off x="95610" y="866393"/>
            <a:ext cx="352322" cy="395478"/>
          </a:xfrm>
          <a:prstGeom prst="flowChartMagneticTap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Narrow" panose="020B0004020202020204" pitchFamily="34" charset="0"/>
              </a:rPr>
              <a:t>1</a:t>
            </a:r>
            <a:endParaRPr lang="en-IN" dirty="0">
              <a:solidFill>
                <a:schemeClr val="tx1"/>
              </a:solidFill>
              <a:latin typeface="Aptos Narrow" panose="020B0004020202020204" pitchFamily="34" charset="0"/>
            </a:endParaRPr>
          </a:p>
        </p:txBody>
      </p:sp>
      <p:sp>
        <p:nvSpPr>
          <p:cNvPr id="40" name="Flowchart: Sequential Access Storage 39">
            <a:extLst>
              <a:ext uri="{FF2B5EF4-FFF2-40B4-BE49-F238E27FC236}">
                <a16:creationId xmlns:a16="http://schemas.microsoft.com/office/drawing/2014/main" id="{7973D8DB-3437-815F-DC59-B9B4850D911A}"/>
              </a:ext>
            </a:extLst>
          </p:cNvPr>
          <p:cNvSpPr/>
          <p:nvPr/>
        </p:nvSpPr>
        <p:spPr>
          <a:xfrm>
            <a:off x="4007033" y="956336"/>
            <a:ext cx="352322" cy="395478"/>
          </a:xfrm>
          <a:prstGeom prst="flowChartMagneticTap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Narrow" panose="020B0004020202020204" pitchFamily="34" charset="0"/>
              </a:rPr>
              <a:t>2</a:t>
            </a:r>
            <a:endParaRPr lang="en-IN" dirty="0">
              <a:solidFill>
                <a:schemeClr val="tx1"/>
              </a:solidFill>
              <a:latin typeface="Aptos Narrow" panose="020B0004020202020204" pitchFamily="34" charset="0"/>
            </a:endParaRPr>
          </a:p>
        </p:txBody>
      </p:sp>
      <p:sp>
        <p:nvSpPr>
          <p:cNvPr id="41" name="Flowchart: Sequential Access Storage 40">
            <a:extLst>
              <a:ext uri="{FF2B5EF4-FFF2-40B4-BE49-F238E27FC236}">
                <a16:creationId xmlns:a16="http://schemas.microsoft.com/office/drawing/2014/main" id="{2EE6FC20-6BFE-C618-DB73-5CAE7268676D}"/>
              </a:ext>
            </a:extLst>
          </p:cNvPr>
          <p:cNvSpPr/>
          <p:nvPr/>
        </p:nvSpPr>
        <p:spPr>
          <a:xfrm>
            <a:off x="7926956" y="955147"/>
            <a:ext cx="352322" cy="395478"/>
          </a:xfrm>
          <a:prstGeom prst="flowChartMagneticTap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Narrow" panose="020B0004020202020204" pitchFamily="34" charset="0"/>
              </a:rPr>
              <a:t>3</a:t>
            </a:r>
            <a:endParaRPr lang="en-IN" dirty="0">
              <a:solidFill>
                <a:schemeClr val="tx1"/>
              </a:solidFill>
              <a:latin typeface="Aptos Narrow" panose="020B0004020202020204" pitchFamily="34" charset="0"/>
            </a:endParaRPr>
          </a:p>
        </p:txBody>
      </p:sp>
      <p:sp>
        <p:nvSpPr>
          <p:cNvPr id="42" name="Flowchart: Sequential Access Storage 41">
            <a:extLst>
              <a:ext uri="{FF2B5EF4-FFF2-40B4-BE49-F238E27FC236}">
                <a16:creationId xmlns:a16="http://schemas.microsoft.com/office/drawing/2014/main" id="{B1612826-346D-2840-0F35-0CA910E8DBC0}"/>
              </a:ext>
            </a:extLst>
          </p:cNvPr>
          <p:cNvSpPr/>
          <p:nvPr/>
        </p:nvSpPr>
        <p:spPr>
          <a:xfrm>
            <a:off x="30429" y="4371407"/>
            <a:ext cx="352322" cy="395478"/>
          </a:xfrm>
          <a:prstGeom prst="flowChartMagneticTap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Narrow" panose="020B0004020202020204" pitchFamily="34" charset="0"/>
              </a:rPr>
              <a:t>4</a:t>
            </a:r>
            <a:endParaRPr lang="en-IN" dirty="0">
              <a:solidFill>
                <a:schemeClr val="tx1"/>
              </a:solidFill>
              <a:latin typeface="Aptos Narrow" panose="020B0004020202020204" pitchFamily="34" charset="0"/>
            </a:endParaRPr>
          </a:p>
        </p:txBody>
      </p:sp>
      <p:sp>
        <p:nvSpPr>
          <p:cNvPr id="43" name="Flowchart: Sequential Access Storage 42">
            <a:extLst>
              <a:ext uri="{FF2B5EF4-FFF2-40B4-BE49-F238E27FC236}">
                <a16:creationId xmlns:a16="http://schemas.microsoft.com/office/drawing/2014/main" id="{99C5A67A-BDA7-087A-0C77-8E6A8CABA327}"/>
              </a:ext>
            </a:extLst>
          </p:cNvPr>
          <p:cNvSpPr/>
          <p:nvPr/>
        </p:nvSpPr>
        <p:spPr>
          <a:xfrm>
            <a:off x="3926584" y="4371407"/>
            <a:ext cx="352322" cy="395478"/>
          </a:xfrm>
          <a:prstGeom prst="flowChartMagneticTap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Narrow" panose="020B0004020202020204" pitchFamily="34" charset="0"/>
              </a:rPr>
              <a:t>5</a:t>
            </a:r>
            <a:endParaRPr lang="en-IN" dirty="0">
              <a:solidFill>
                <a:schemeClr val="tx1"/>
              </a:solidFill>
              <a:latin typeface="Aptos Narrow" panose="020B0004020202020204" pitchFamily="34" charset="0"/>
            </a:endParaRPr>
          </a:p>
        </p:txBody>
      </p:sp>
      <p:sp>
        <p:nvSpPr>
          <p:cNvPr id="44" name="Flowchart: Sequential Access Storage 43">
            <a:extLst>
              <a:ext uri="{FF2B5EF4-FFF2-40B4-BE49-F238E27FC236}">
                <a16:creationId xmlns:a16="http://schemas.microsoft.com/office/drawing/2014/main" id="{A616BDEF-012E-0CDB-77D5-34DEA1C89D29}"/>
              </a:ext>
            </a:extLst>
          </p:cNvPr>
          <p:cNvSpPr/>
          <p:nvPr/>
        </p:nvSpPr>
        <p:spPr>
          <a:xfrm>
            <a:off x="7880528" y="4371407"/>
            <a:ext cx="352322" cy="395478"/>
          </a:xfrm>
          <a:prstGeom prst="flowChartMagneticTap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ptos Narrow" panose="020B0004020202020204" pitchFamily="34" charset="0"/>
              </a:rPr>
              <a:t>6</a:t>
            </a:r>
            <a:endParaRPr lang="en-IN" dirty="0">
              <a:solidFill>
                <a:schemeClr val="tx1"/>
              </a:solidFill>
              <a:latin typeface="Aptos Narrow" panose="020B0004020202020204" pitchFamily="34" charset="0"/>
            </a:endParaRPr>
          </a:p>
        </p:txBody>
      </p:sp>
    </p:spTree>
    <p:extLst>
      <p:ext uri="{BB962C8B-B14F-4D97-AF65-F5344CB8AC3E}">
        <p14:creationId xmlns:p14="http://schemas.microsoft.com/office/powerpoint/2010/main" val="1102803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5693942-8B42-46BB-8256-B1EBC2CCED9F}"/>
              </a:ext>
            </a:extLst>
          </p:cNvPr>
          <p:cNvSpPr txBox="1"/>
          <p:nvPr/>
        </p:nvSpPr>
        <p:spPr>
          <a:xfrm>
            <a:off x="806823" y="959224"/>
            <a:ext cx="8803436" cy="1323439"/>
          </a:xfrm>
          <a:prstGeom prst="rect">
            <a:avLst/>
          </a:prstGeom>
          <a:noFill/>
        </p:spPr>
        <p:txBody>
          <a:bodyPr wrap="none" rtlCol="0">
            <a:spAutoFit/>
          </a:bodyPr>
          <a:lstStyle/>
          <a:p>
            <a:pPr marL="342900" indent="-342900">
              <a:buFont typeface="+mj-lt"/>
              <a:buAutoNum type="arabicPeriod"/>
            </a:pPr>
            <a:r>
              <a:rPr lang="en-US" sz="1600" dirty="0">
                <a:latin typeface="Aptos Narrow" panose="020B0004020202020204" pitchFamily="34" charset="0"/>
              </a:rPr>
              <a:t>Problem to solve: Prediction of attrition of credit card customers</a:t>
            </a:r>
          </a:p>
          <a:p>
            <a:pPr marL="342900" indent="-342900">
              <a:buFont typeface="+mj-lt"/>
              <a:buAutoNum type="arabicPeriod"/>
            </a:pPr>
            <a:endParaRPr lang="en-US" sz="1600" dirty="0">
              <a:latin typeface="Aptos Narrow" panose="020B0004020202020204" pitchFamily="34" charset="0"/>
            </a:endParaRPr>
          </a:p>
          <a:p>
            <a:pPr marL="342900" indent="-342900">
              <a:buFont typeface="+mj-lt"/>
              <a:buAutoNum type="arabicPeriod"/>
            </a:pPr>
            <a:r>
              <a:rPr lang="en-US" sz="1600" dirty="0">
                <a:latin typeface="Aptos Narrow" panose="020B0004020202020204" pitchFamily="34" charset="0"/>
              </a:rPr>
              <a:t>It is important to predict maximum correct customers to attrite than customers those are going to stay.</a:t>
            </a:r>
          </a:p>
          <a:p>
            <a:pPr marL="342900" indent="-342900">
              <a:buFont typeface="+mj-lt"/>
              <a:buAutoNum type="arabicPeriod"/>
            </a:pPr>
            <a:endParaRPr lang="en-US" sz="1600" dirty="0">
              <a:latin typeface="Aptos Narrow" panose="020B0004020202020204" pitchFamily="34" charset="0"/>
            </a:endParaRPr>
          </a:p>
          <a:p>
            <a:pPr marL="342900" indent="-342900">
              <a:buFont typeface="+mj-lt"/>
              <a:buAutoNum type="arabicPeriod"/>
            </a:pPr>
            <a:r>
              <a:rPr lang="en-US" sz="1600" dirty="0">
                <a:latin typeface="Aptos Narrow" panose="020B0004020202020204" pitchFamily="34" charset="0"/>
              </a:rPr>
              <a:t>Hence, </a:t>
            </a:r>
            <a:r>
              <a:rPr lang="en-US" sz="1600" b="1" dirty="0">
                <a:latin typeface="Aptos Narrow" panose="020B0004020202020204" pitchFamily="34" charset="0"/>
              </a:rPr>
              <a:t>Recall</a:t>
            </a:r>
            <a:r>
              <a:rPr lang="en-US" sz="1600" dirty="0">
                <a:latin typeface="Aptos Narrow" panose="020B0004020202020204" pitchFamily="34" charset="0"/>
              </a:rPr>
              <a:t> will be important criteria to select the best ML model </a:t>
            </a:r>
            <a:endParaRPr lang="en-IN" sz="1600" dirty="0">
              <a:latin typeface="Aptos Narrow" panose="020B0004020202020204" pitchFamily="34" charset="0"/>
            </a:endParaRPr>
          </a:p>
        </p:txBody>
      </p:sp>
      <p:sp>
        <p:nvSpPr>
          <p:cNvPr id="7" name="TextBox 6">
            <a:extLst>
              <a:ext uri="{FF2B5EF4-FFF2-40B4-BE49-F238E27FC236}">
                <a16:creationId xmlns:a16="http://schemas.microsoft.com/office/drawing/2014/main" id="{721EEE01-A8ED-45E7-B990-C699AAA88CD9}"/>
              </a:ext>
            </a:extLst>
          </p:cNvPr>
          <p:cNvSpPr txBox="1"/>
          <p:nvPr/>
        </p:nvSpPr>
        <p:spPr>
          <a:xfrm>
            <a:off x="6222829" y="4847626"/>
            <a:ext cx="733342" cy="369332"/>
          </a:xfrm>
          <a:prstGeom prst="rect">
            <a:avLst/>
          </a:prstGeom>
          <a:noFill/>
        </p:spPr>
        <p:txBody>
          <a:bodyPr wrap="none" rtlCol="0">
            <a:spAutoFit/>
          </a:bodyPr>
          <a:lstStyle/>
          <a:p>
            <a:r>
              <a:rPr lang="en-US" dirty="0"/>
              <a:t>Recall</a:t>
            </a:r>
            <a:endParaRPr lang="en-IN" dirty="0"/>
          </a:p>
        </p:txBody>
      </p:sp>
      <p:sp>
        <p:nvSpPr>
          <p:cNvPr id="9" name="Rectangle 8">
            <a:extLst>
              <a:ext uri="{FF2B5EF4-FFF2-40B4-BE49-F238E27FC236}">
                <a16:creationId xmlns:a16="http://schemas.microsoft.com/office/drawing/2014/main" id="{209B22ED-17A4-4535-AC36-D169ABD23935}"/>
              </a:ext>
            </a:extLst>
          </p:cNvPr>
          <p:cNvSpPr/>
          <p:nvPr/>
        </p:nvSpPr>
        <p:spPr>
          <a:xfrm>
            <a:off x="4545986" y="3920958"/>
            <a:ext cx="4158742" cy="538079"/>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Arrow Connector 10">
            <a:extLst>
              <a:ext uri="{FF2B5EF4-FFF2-40B4-BE49-F238E27FC236}">
                <a16:creationId xmlns:a16="http://schemas.microsoft.com/office/drawing/2014/main" id="{8939600F-6D2E-40E7-AE61-5F90AAD32C8B}"/>
              </a:ext>
            </a:extLst>
          </p:cNvPr>
          <p:cNvCxnSpPr>
            <a:cxnSpLocks/>
          </p:cNvCxnSpPr>
          <p:nvPr/>
        </p:nvCxnSpPr>
        <p:spPr>
          <a:xfrm flipV="1">
            <a:off x="6589500" y="4468756"/>
            <a:ext cx="0" cy="411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2">
            <a:extLst>
              <a:ext uri="{FF2B5EF4-FFF2-40B4-BE49-F238E27FC236}">
                <a16:creationId xmlns:a16="http://schemas.microsoft.com/office/drawing/2014/main" id="{71755D17-4F63-430C-8CA0-CF5216B6DE4D}"/>
              </a:ext>
            </a:extLst>
          </p:cNvPr>
          <p:cNvGraphicFramePr>
            <a:graphicFrameLocks noGrp="1"/>
          </p:cNvGraphicFramePr>
          <p:nvPr>
            <p:extLst>
              <p:ext uri="{D42A27DB-BD31-4B8C-83A1-F6EECF244321}">
                <p14:modId xmlns:p14="http://schemas.microsoft.com/office/powerpoint/2010/main" val="2578651471"/>
              </p:ext>
            </p:extLst>
          </p:nvPr>
        </p:nvGraphicFramePr>
        <p:xfrm>
          <a:off x="2600258" y="3125449"/>
          <a:ext cx="6048000" cy="1296000"/>
        </p:xfrm>
        <a:graphic>
          <a:graphicData uri="http://schemas.openxmlformats.org/drawingml/2006/table">
            <a:tbl>
              <a:tblPr firstRow="1" bandRow="1">
                <a:tableStyleId>{5C22544A-7EE6-4342-B048-85BDC9FD1C3A}</a:tableStyleId>
              </a:tblPr>
              <a:tblGrid>
                <a:gridCol w="2016000">
                  <a:extLst>
                    <a:ext uri="{9D8B030D-6E8A-4147-A177-3AD203B41FA5}">
                      <a16:colId xmlns:a16="http://schemas.microsoft.com/office/drawing/2014/main" val="2986905538"/>
                    </a:ext>
                  </a:extLst>
                </a:gridCol>
                <a:gridCol w="2016000">
                  <a:extLst>
                    <a:ext uri="{9D8B030D-6E8A-4147-A177-3AD203B41FA5}">
                      <a16:colId xmlns:a16="http://schemas.microsoft.com/office/drawing/2014/main" val="3886010263"/>
                    </a:ext>
                  </a:extLst>
                </a:gridCol>
                <a:gridCol w="2016000">
                  <a:extLst>
                    <a:ext uri="{9D8B030D-6E8A-4147-A177-3AD203B41FA5}">
                      <a16:colId xmlns:a16="http://schemas.microsoft.com/office/drawing/2014/main" val="3829350381"/>
                    </a:ext>
                  </a:extLst>
                </a:gridCol>
              </a:tblGrid>
              <a:tr h="432000">
                <a:tc>
                  <a:txBody>
                    <a:bodyPr/>
                    <a:lstStyle/>
                    <a:p>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latin typeface="+mn-lt"/>
                          <a:ea typeface="+mn-ea"/>
                          <a:cs typeface="+mn-cs"/>
                        </a:rPr>
                        <a:t>Existing Customer</a:t>
                      </a:r>
                      <a:endParaRPr lang="en-IN" sz="18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b="0" kern="1200" dirty="0">
                          <a:solidFill>
                            <a:schemeClr val="dk1"/>
                          </a:solidFill>
                          <a:latin typeface="+mn-lt"/>
                          <a:ea typeface="+mn-ea"/>
                          <a:cs typeface="+mn-cs"/>
                        </a:rPr>
                        <a:t>Attired Customer</a:t>
                      </a:r>
                      <a:r>
                        <a:rPr lang="en-US" sz="1800" b="0" kern="1200" dirty="0">
                          <a:solidFill>
                            <a:schemeClr val="dk1"/>
                          </a:solidFill>
                          <a:latin typeface="+mn-lt"/>
                          <a:ea typeface="+mn-ea"/>
                          <a:cs typeface="+mn-cs"/>
                        </a:rPr>
                        <a:t> </a:t>
                      </a:r>
                      <a:endParaRPr lang="en-IN" sz="1800" b="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68544831"/>
                  </a:ext>
                </a:extLst>
              </a:tr>
              <a:tr h="432000">
                <a:tc>
                  <a:txBody>
                    <a:bodyPr/>
                    <a:lstStyle/>
                    <a:p>
                      <a:r>
                        <a:rPr lang="en-US" dirty="0">
                          <a:latin typeface="Aptos Narrow" panose="020B0004020202020204" pitchFamily="34" charset="0"/>
                        </a:rPr>
                        <a:t>Existing Customer</a:t>
                      </a:r>
                      <a:endParaRPr lang="en-IN" dirty="0">
                        <a:latin typeface="Aptos Narrow"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ptos Narrow" panose="020B0004020202020204" pitchFamily="34" charset="0"/>
                        </a:rPr>
                        <a:t>TN</a:t>
                      </a:r>
                      <a:endParaRPr lang="en-IN" dirty="0">
                        <a:latin typeface="Aptos Narrow"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ptos Narrow" panose="020B0004020202020204" pitchFamily="34" charset="0"/>
                        </a:rPr>
                        <a:t>FP</a:t>
                      </a:r>
                      <a:endParaRPr lang="en-IN" dirty="0">
                        <a:latin typeface="Aptos Narrow"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7414"/>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latin typeface="Aptos Narrow" panose="020B0004020202020204" pitchFamily="34" charset="0"/>
                        </a:rPr>
                        <a:t>Attired Customer</a:t>
                      </a:r>
                      <a:r>
                        <a:rPr lang="en-US" dirty="0">
                          <a:latin typeface="Aptos Narrow" panose="020B0004020202020204" pitchFamily="34" charset="0"/>
                        </a:rPr>
                        <a:t> </a:t>
                      </a:r>
                      <a:endParaRPr lang="en-IN" dirty="0">
                        <a:latin typeface="Aptos Narrow"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ptos Narrow" panose="020B0004020202020204" pitchFamily="34" charset="0"/>
                        </a:rPr>
                        <a:t>FN</a:t>
                      </a:r>
                      <a:endParaRPr lang="en-IN" dirty="0">
                        <a:latin typeface="Aptos Narrow"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ptos Narrow" panose="020B0004020202020204" pitchFamily="34" charset="0"/>
                        </a:rPr>
                        <a:t>TP</a:t>
                      </a:r>
                      <a:endParaRPr lang="en-IN" dirty="0">
                        <a:latin typeface="Aptos Narrow" panose="020B00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69425509"/>
                  </a:ext>
                </a:extLst>
              </a:tr>
            </a:tbl>
          </a:graphicData>
        </a:graphic>
      </p:graphicFrame>
      <p:sp>
        <p:nvSpPr>
          <p:cNvPr id="10" name="Title 1">
            <a:extLst>
              <a:ext uri="{FF2B5EF4-FFF2-40B4-BE49-F238E27FC236}">
                <a16:creationId xmlns:a16="http://schemas.microsoft.com/office/drawing/2014/main" id="{CE754BF7-0DAC-4443-B9AE-75909DB9170B}"/>
              </a:ext>
            </a:extLst>
          </p:cNvPr>
          <p:cNvSpPr txBox="1">
            <a:spLocks/>
          </p:cNvSpPr>
          <p:nvPr/>
        </p:nvSpPr>
        <p:spPr>
          <a:xfrm>
            <a:off x="603188" y="137390"/>
            <a:ext cx="10515600" cy="6787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kern="1200">
                <a:solidFill>
                  <a:schemeClr val="tx1">
                    <a:lumMod val="85000"/>
                    <a:lumOff val="15000"/>
                  </a:schemeClr>
                </a:solidFill>
                <a:latin typeface="Aptos Narrow" panose="020B0004020202020204" pitchFamily="34" charset="0"/>
                <a:ea typeface="+mj-ea"/>
                <a:cs typeface="+mj-cs"/>
              </a:defRPr>
            </a:lvl1pPr>
          </a:lstStyle>
          <a:p>
            <a:r>
              <a:rPr lang="en-US"/>
              <a:t>Evaluation Metrics of Classification model</a:t>
            </a:r>
            <a:endParaRPr lang="en-IN" dirty="0"/>
          </a:p>
        </p:txBody>
      </p:sp>
    </p:spTree>
    <p:extLst>
      <p:ext uri="{BB962C8B-B14F-4D97-AF65-F5344CB8AC3E}">
        <p14:creationId xmlns:p14="http://schemas.microsoft.com/office/powerpoint/2010/main" val="3320876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BC498A-7414-4F01-A934-34B996E6CAC9}"/>
              </a:ext>
            </a:extLst>
          </p:cNvPr>
          <p:cNvSpPr>
            <a:spLocks noGrp="1"/>
          </p:cNvSpPr>
          <p:nvPr>
            <p:ph type="title"/>
          </p:nvPr>
        </p:nvSpPr>
        <p:spPr>
          <a:xfrm>
            <a:off x="687668" y="84255"/>
            <a:ext cx="11260278" cy="713216"/>
          </a:xfrm>
        </p:spPr>
        <p:txBody>
          <a:bodyPr>
            <a:normAutofit/>
          </a:bodyPr>
          <a:lstStyle/>
          <a:p>
            <a:r>
              <a:rPr lang="en-US" dirty="0"/>
              <a:t>Multicollinearity </a:t>
            </a:r>
            <a:endParaRPr lang="en-IN" dirty="0"/>
          </a:p>
        </p:txBody>
      </p:sp>
      <p:sp>
        <p:nvSpPr>
          <p:cNvPr id="2" name="TextBox 1">
            <a:extLst>
              <a:ext uri="{FF2B5EF4-FFF2-40B4-BE49-F238E27FC236}">
                <a16:creationId xmlns:a16="http://schemas.microsoft.com/office/drawing/2014/main" id="{D747C857-1440-4DE2-865B-C83E4630A912}"/>
              </a:ext>
            </a:extLst>
          </p:cNvPr>
          <p:cNvSpPr txBox="1"/>
          <p:nvPr/>
        </p:nvSpPr>
        <p:spPr>
          <a:xfrm>
            <a:off x="896470" y="797471"/>
            <a:ext cx="10607861" cy="1354217"/>
          </a:xfrm>
          <a:prstGeom prst="rect">
            <a:avLst/>
          </a:prstGeom>
          <a:noFill/>
        </p:spPr>
        <p:txBody>
          <a:bodyPr wrap="square" rtlCol="0">
            <a:spAutoFit/>
          </a:bodyPr>
          <a:lstStyle/>
          <a:p>
            <a:pPr marL="342900" indent="-342900">
              <a:buFont typeface="+mj-lt"/>
              <a:buAutoNum type="arabicPeriod"/>
            </a:pPr>
            <a:r>
              <a:rPr lang="en-US" sz="1600" b="1" dirty="0">
                <a:latin typeface="Aptos Narrow" panose="020B0004020202020204" pitchFamily="34" charset="0"/>
              </a:rPr>
              <a:t>Logistic regression:</a:t>
            </a:r>
          </a:p>
          <a:p>
            <a:pPr marL="857250" lvl="1" indent="-400050">
              <a:buFont typeface="+mj-lt"/>
              <a:buAutoNum type="romanUcPeriod"/>
            </a:pPr>
            <a:r>
              <a:rPr lang="en-US" sz="1600" dirty="0">
                <a:latin typeface="Aptos Narrow" panose="020B0004020202020204" pitchFamily="34" charset="0"/>
              </a:rPr>
              <a:t>Multicollinearity: It refers to high correlation between two or more predictors</a:t>
            </a:r>
          </a:p>
          <a:p>
            <a:pPr marL="857250" lvl="1" indent="-400050">
              <a:buFont typeface="+mj-lt"/>
              <a:buAutoNum type="romanUcPeriod"/>
            </a:pPr>
            <a:r>
              <a:rPr lang="en-US" sz="1600" dirty="0">
                <a:latin typeface="Aptos Narrow" panose="020B0004020202020204" pitchFamily="34" charset="0"/>
              </a:rPr>
              <a:t>Multicollinearity is found out by calculating  Variance Inflation Factor (VIF). VIF should be less than 9 for predictors. Predictors with VIF more than 9 are highly correlated and needs to be dropped.</a:t>
            </a:r>
          </a:p>
          <a:p>
            <a:pPr lvl="1"/>
            <a:endParaRPr lang="en-IN" dirty="0"/>
          </a:p>
        </p:txBody>
      </p:sp>
      <p:pic>
        <p:nvPicPr>
          <p:cNvPr id="10" name="Picture 9">
            <a:extLst>
              <a:ext uri="{FF2B5EF4-FFF2-40B4-BE49-F238E27FC236}">
                <a16:creationId xmlns:a16="http://schemas.microsoft.com/office/drawing/2014/main" id="{991EAF67-3CD7-4489-BA14-02F2C44AA0B4}"/>
              </a:ext>
            </a:extLst>
          </p:cNvPr>
          <p:cNvPicPr>
            <a:picLocks noChangeAspect="1"/>
          </p:cNvPicPr>
          <p:nvPr/>
        </p:nvPicPr>
        <p:blipFill>
          <a:blip r:embed="rId2"/>
          <a:stretch>
            <a:fillRect/>
          </a:stretch>
        </p:blipFill>
        <p:spPr>
          <a:xfrm>
            <a:off x="771743" y="2629240"/>
            <a:ext cx="2899442" cy="1817455"/>
          </a:xfrm>
          <a:prstGeom prst="rect">
            <a:avLst/>
          </a:prstGeom>
        </p:spPr>
      </p:pic>
      <p:sp>
        <p:nvSpPr>
          <p:cNvPr id="3" name="TextBox 2">
            <a:extLst>
              <a:ext uri="{FF2B5EF4-FFF2-40B4-BE49-F238E27FC236}">
                <a16:creationId xmlns:a16="http://schemas.microsoft.com/office/drawing/2014/main" id="{501C7582-FCAE-437F-921B-59F7AF844705}"/>
              </a:ext>
            </a:extLst>
          </p:cNvPr>
          <p:cNvSpPr txBox="1"/>
          <p:nvPr/>
        </p:nvSpPr>
        <p:spPr>
          <a:xfrm>
            <a:off x="4482354" y="2790942"/>
            <a:ext cx="2438400" cy="584775"/>
          </a:xfrm>
          <a:prstGeom prst="rect">
            <a:avLst/>
          </a:prstGeom>
          <a:noFill/>
        </p:spPr>
        <p:txBody>
          <a:bodyPr wrap="square" rtlCol="0">
            <a:spAutoFit/>
          </a:bodyPr>
          <a:lstStyle/>
          <a:p>
            <a:pPr algn="ctr"/>
            <a:r>
              <a:rPr lang="en-US" sz="1600" dirty="0">
                <a:latin typeface="Aptos Narrow" panose="020B0004020202020204" pitchFamily="34" charset="0"/>
              </a:rPr>
              <a:t>After dropping predictors with VIF&gt;9</a:t>
            </a:r>
            <a:endParaRPr lang="en-IN" sz="1600" dirty="0">
              <a:latin typeface="Aptos Narrow" panose="020B0004020202020204" pitchFamily="34" charset="0"/>
            </a:endParaRPr>
          </a:p>
        </p:txBody>
      </p:sp>
      <p:sp>
        <p:nvSpPr>
          <p:cNvPr id="5" name="Arrow: Right 4">
            <a:extLst>
              <a:ext uri="{FF2B5EF4-FFF2-40B4-BE49-F238E27FC236}">
                <a16:creationId xmlns:a16="http://schemas.microsoft.com/office/drawing/2014/main" id="{0D6CB3A4-A93D-4115-8A9D-5DC243594F83}"/>
              </a:ext>
            </a:extLst>
          </p:cNvPr>
          <p:cNvSpPr/>
          <p:nvPr/>
        </p:nvSpPr>
        <p:spPr>
          <a:xfrm>
            <a:off x="4428565" y="3350886"/>
            <a:ext cx="2205318" cy="37203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4163904-E320-4BE3-81A6-94789ED02F08}"/>
              </a:ext>
            </a:extLst>
          </p:cNvPr>
          <p:cNvSpPr txBox="1"/>
          <p:nvPr/>
        </p:nvSpPr>
        <p:spPr>
          <a:xfrm>
            <a:off x="896470" y="2275257"/>
            <a:ext cx="2438400" cy="338554"/>
          </a:xfrm>
          <a:prstGeom prst="rect">
            <a:avLst/>
          </a:prstGeom>
          <a:noFill/>
        </p:spPr>
        <p:txBody>
          <a:bodyPr wrap="square" rtlCol="0">
            <a:spAutoFit/>
          </a:bodyPr>
          <a:lstStyle/>
          <a:p>
            <a:pPr algn="ctr"/>
            <a:r>
              <a:rPr lang="en-US" sz="1600" b="1" dirty="0">
                <a:latin typeface="Aptos Narrow" panose="020B0004020202020204" pitchFamily="34" charset="0"/>
              </a:rPr>
              <a:t>VIF</a:t>
            </a:r>
            <a:endParaRPr lang="en-IN" sz="1600" b="1" dirty="0">
              <a:latin typeface="Aptos Narrow" panose="020B0004020202020204" pitchFamily="34" charset="0"/>
            </a:endParaRPr>
          </a:p>
        </p:txBody>
      </p:sp>
      <p:pic>
        <p:nvPicPr>
          <p:cNvPr id="14" name="Picture 13">
            <a:extLst>
              <a:ext uri="{FF2B5EF4-FFF2-40B4-BE49-F238E27FC236}">
                <a16:creationId xmlns:a16="http://schemas.microsoft.com/office/drawing/2014/main" id="{A3CDB9EC-8356-4D17-8AA7-215A47E8FA10}"/>
              </a:ext>
            </a:extLst>
          </p:cNvPr>
          <p:cNvPicPr>
            <a:picLocks noChangeAspect="1"/>
          </p:cNvPicPr>
          <p:nvPr/>
        </p:nvPicPr>
        <p:blipFill>
          <a:blip r:embed="rId3"/>
          <a:stretch>
            <a:fillRect/>
          </a:stretch>
        </p:blipFill>
        <p:spPr>
          <a:xfrm>
            <a:off x="7919140" y="2604062"/>
            <a:ext cx="3063505" cy="1493649"/>
          </a:xfrm>
          <a:prstGeom prst="rect">
            <a:avLst/>
          </a:prstGeom>
        </p:spPr>
      </p:pic>
      <p:sp>
        <p:nvSpPr>
          <p:cNvPr id="15" name="TextBox 14">
            <a:extLst>
              <a:ext uri="{FF2B5EF4-FFF2-40B4-BE49-F238E27FC236}">
                <a16:creationId xmlns:a16="http://schemas.microsoft.com/office/drawing/2014/main" id="{D773B9BF-EC29-4CB9-94C5-5850A8248C04}"/>
              </a:ext>
            </a:extLst>
          </p:cNvPr>
          <p:cNvSpPr txBox="1"/>
          <p:nvPr/>
        </p:nvSpPr>
        <p:spPr>
          <a:xfrm>
            <a:off x="8346140" y="2275256"/>
            <a:ext cx="2438400" cy="338554"/>
          </a:xfrm>
          <a:prstGeom prst="rect">
            <a:avLst/>
          </a:prstGeom>
          <a:noFill/>
        </p:spPr>
        <p:txBody>
          <a:bodyPr wrap="square" rtlCol="0">
            <a:spAutoFit/>
          </a:bodyPr>
          <a:lstStyle/>
          <a:p>
            <a:pPr algn="ctr"/>
            <a:r>
              <a:rPr lang="en-US" sz="1600" b="1" dirty="0">
                <a:latin typeface="Aptos Narrow" panose="020B0004020202020204" pitchFamily="34" charset="0"/>
              </a:rPr>
              <a:t>VIF</a:t>
            </a:r>
            <a:endParaRPr lang="en-IN" sz="1600" b="1" dirty="0">
              <a:latin typeface="Aptos Narrow" panose="020B0004020202020204" pitchFamily="34" charset="0"/>
            </a:endParaRPr>
          </a:p>
        </p:txBody>
      </p:sp>
      <p:sp>
        <p:nvSpPr>
          <p:cNvPr id="6" name="Rectangle: Rounded Corners 5">
            <a:extLst>
              <a:ext uri="{FF2B5EF4-FFF2-40B4-BE49-F238E27FC236}">
                <a16:creationId xmlns:a16="http://schemas.microsoft.com/office/drawing/2014/main" id="{ED516C8A-55AC-4988-8F6E-AD8107F70412}"/>
              </a:ext>
            </a:extLst>
          </p:cNvPr>
          <p:cNvSpPr/>
          <p:nvPr/>
        </p:nvSpPr>
        <p:spPr>
          <a:xfrm>
            <a:off x="1783976" y="2741895"/>
            <a:ext cx="1699992" cy="15844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AB40EBE2-A4BC-4C8F-BA92-47DB4A6BCC57}"/>
              </a:ext>
            </a:extLst>
          </p:cNvPr>
          <p:cNvSpPr/>
          <p:nvPr/>
        </p:nvSpPr>
        <p:spPr>
          <a:xfrm>
            <a:off x="1265674" y="3799213"/>
            <a:ext cx="2218294" cy="18424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Rounded Corners 18">
            <a:extLst>
              <a:ext uri="{FF2B5EF4-FFF2-40B4-BE49-F238E27FC236}">
                <a16:creationId xmlns:a16="http://schemas.microsoft.com/office/drawing/2014/main" id="{15EA90FD-7699-4320-8438-8DAEA21893F6}"/>
              </a:ext>
            </a:extLst>
          </p:cNvPr>
          <p:cNvSpPr/>
          <p:nvPr/>
        </p:nvSpPr>
        <p:spPr>
          <a:xfrm>
            <a:off x="1265674" y="4097711"/>
            <a:ext cx="2218294" cy="18424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ACD5BDF4-034E-4FCD-BB6D-0B82C3630D86}"/>
              </a:ext>
            </a:extLst>
          </p:cNvPr>
          <p:cNvSpPr txBox="1"/>
          <p:nvPr/>
        </p:nvSpPr>
        <p:spPr>
          <a:xfrm>
            <a:off x="708212" y="5535437"/>
            <a:ext cx="4823012" cy="523220"/>
          </a:xfrm>
          <a:prstGeom prst="rect">
            <a:avLst/>
          </a:prstGeom>
          <a:noFill/>
        </p:spPr>
        <p:txBody>
          <a:bodyPr wrap="square" rtlCol="0">
            <a:spAutoFit/>
          </a:bodyPr>
          <a:lstStyle/>
          <a:p>
            <a:r>
              <a:rPr lang="en-US" sz="1400" dirty="0"/>
              <a:t>Note: Features highlighted with red square have been removed due to multicollinearity for logistic regression </a:t>
            </a:r>
            <a:endParaRPr lang="en-IN" sz="1400" dirty="0"/>
          </a:p>
        </p:txBody>
      </p:sp>
    </p:spTree>
    <p:extLst>
      <p:ext uri="{BB962C8B-B14F-4D97-AF65-F5344CB8AC3E}">
        <p14:creationId xmlns:p14="http://schemas.microsoft.com/office/powerpoint/2010/main" val="1097691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BC498A-7414-4F01-A934-34B996E6CAC9}"/>
              </a:ext>
            </a:extLst>
          </p:cNvPr>
          <p:cNvSpPr>
            <a:spLocks noGrp="1"/>
          </p:cNvSpPr>
          <p:nvPr>
            <p:ph type="title"/>
          </p:nvPr>
        </p:nvSpPr>
        <p:spPr>
          <a:xfrm>
            <a:off x="687668" y="84255"/>
            <a:ext cx="11260278" cy="713216"/>
          </a:xfrm>
        </p:spPr>
        <p:txBody>
          <a:bodyPr>
            <a:normAutofit/>
          </a:bodyPr>
          <a:lstStyle/>
          <a:p>
            <a:r>
              <a:rPr lang="en-US" dirty="0"/>
              <a:t>Imbalanced vs Balanced data </a:t>
            </a:r>
            <a:endParaRPr lang="en-IN" dirty="0"/>
          </a:p>
        </p:txBody>
      </p:sp>
      <p:sp>
        <p:nvSpPr>
          <p:cNvPr id="2" name="TextBox 1">
            <a:extLst>
              <a:ext uri="{FF2B5EF4-FFF2-40B4-BE49-F238E27FC236}">
                <a16:creationId xmlns:a16="http://schemas.microsoft.com/office/drawing/2014/main" id="{D747C857-1440-4DE2-865B-C83E4630A912}"/>
              </a:ext>
            </a:extLst>
          </p:cNvPr>
          <p:cNvSpPr txBox="1"/>
          <p:nvPr/>
        </p:nvSpPr>
        <p:spPr>
          <a:xfrm>
            <a:off x="896470" y="797471"/>
            <a:ext cx="10607861" cy="1477328"/>
          </a:xfrm>
          <a:prstGeom prst="rect">
            <a:avLst/>
          </a:prstGeom>
          <a:noFill/>
        </p:spPr>
        <p:txBody>
          <a:bodyPr wrap="square" rtlCol="0">
            <a:spAutoFit/>
          </a:bodyPr>
          <a:lstStyle/>
          <a:p>
            <a:pPr marL="342900" indent="-342900">
              <a:buFont typeface="+mj-lt"/>
              <a:buAutoNum type="arabicPeriod"/>
            </a:pPr>
            <a:r>
              <a:rPr lang="en-US" dirty="0"/>
              <a:t>Imbalanced data vs Balanced data</a:t>
            </a:r>
          </a:p>
          <a:p>
            <a:pPr marL="800100" lvl="1" indent="-342900">
              <a:buFont typeface="+mj-lt"/>
              <a:buAutoNum type="alphaLcPeriod"/>
            </a:pPr>
            <a:r>
              <a:rPr lang="en-US" dirty="0"/>
              <a:t>Customer data is imbalanced data as only 16% data is of attrition customer</a:t>
            </a:r>
          </a:p>
          <a:p>
            <a:pPr marL="800100" lvl="1" indent="-342900">
              <a:buFont typeface="+mj-lt"/>
              <a:buAutoNum type="alphaLcPeriod"/>
            </a:pPr>
            <a:r>
              <a:rPr lang="en-US" dirty="0"/>
              <a:t>Imbalanced data poses problem of ML model performing poorly on minority class and becoming biased towards majority class</a:t>
            </a:r>
          </a:p>
          <a:p>
            <a:pPr lvl="1"/>
            <a:endParaRPr lang="en-IN" dirty="0"/>
          </a:p>
        </p:txBody>
      </p:sp>
      <p:pic>
        <p:nvPicPr>
          <p:cNvPr id="7" name="Picture 6">
            <a:extLst>
              <a:ext uri="{FF2B5EF4-FFF2-40B4-BE49-F238E27FC236}">
                <a16:creationId xmlns:a16="http://schemas.microsoft.com/office/drawing/2014/main" id="{B1E8ADFF-B09B-48DE-8E9E-9D6454FFD710}"/>
              </a:ext>
            </a:extLst>
          </p:cNvPr>
          <p:cNvPicPr>
            <a:picLocks noChangeAspect="1"/>
          </p:cNvPicPr>
          <p:nvPr/>
        </p:nvPicPr>
        <p:blipFill>
          <a:blip r:embed="rId2"/>
          <a:stretch>
            <a:fillRect/>
          </a:stretch>
        </p:blipFill>
        <p:spPr>
          <a:xfrm>
            <a:off x="1003796" y="2274799"/>
            <a:ext cx="3630700" cy="3344066"/>
          </a:xfrm>
          <a:prstGeom prst="rect">
            <a:avLst/>
          </a:prstGeom>
        </p:spPr>
      </p:pic>
      <p:pic>
        <p:nvPicPr>
          <p:cNvPr id="9" name="Picture 8">
            <a:extLst>
              <a:ext uri="{FF2B5EF4-FFF2-40B4-BE49-F238E27FC236}">
                <a16:creationId xmlns:a16="http://schemas.microsoft.com/office/drawing/2014/main" id="{D2000FA4-4D07-4A7A-AD60-FD7DC5C9C1F5}"/>
              </a:ext>
            </a:extLst>
          </p:cNvPr>
          <p:cNvPicPr>
            <a:picLocks noChangeAspect="1"/>
          </p:cNvPicPr>
          <p:nvPr/>
        </p:nvPicPr>
        <p:blipFill rotWithShape="1">
          <a:blip r:embed="rId3"/>
          <a:srcRect r="2763"/>
          <a:stretch/>
        </p:blipFill>
        <p:spPr>
          <a:xfrm>
            <a:off x="6777288" y="2209797"/>
            <a:ext cx="3630700" cy="3344400"/>
          </a:xfrm>
          <a:prstGeom prst="rect">
            <a:avLst/>
          </a:prstGeom>
        </p:spPr>
      </p:pic>
      <p:sp>
        <p:nvSpPr>
          <p:cNvPr id="17" name="TextBox 16">
            <a:extLst>
              <a:ext uri="{FF2B5EF4-FFF2-40B4-BE49-F238E27FC236}">
                <a16:creationId xmlns:a16="http://schemas.microsoft.com/office/drawing/2014/main" id="{78C4F563-D409-48D2-844A-BC4DE7523347}"/>
              </a:ext>
            </a:extLst>
          </p:cNvPr>
          <p:cNvSpPr txBox="1"/>
          <p:nvPr/>
        </p:nvSpPr>
        <p:spPr>
          <a:xfrm>
            <a:off x="896469" y="5875863"/>
            <a:ext cx="10607861" cy="369332"/>
          </a:xfrm>
          <a:prstGeom prst="rect">
            <a:avLst/>
          </a:prstGeom>
          <a:noFill/>
        </p:spPr>
        <p:txBody>
          <a:bodyPr wrap="square" rtlCol="0">
            <a:spAutoFit/>
          </a:bodyPr>
          <a:lstStyle/>
          <a:p>
            <a:pPr marL="342900" indent="-342900">
              <a:buFont typeface="+mj-lt"/>
              <a:buAutoNum type="arabicPeriod" startAt="2"/>
            </a:pPr>
            <a:r>
              <a:rPr lang="en-US" dirty="0"/>
              <a:t>Build all ML models on balanced data</a:t>
            </a:r>
          </a:p>
        </p:txBody>
      </p:sp>
    </p:spTree>
    <p:extLst>
      <p:ext uri="{BB962C8B-B14F-4D97-AF65-F5344CB8AC3E}">
        <p14:creationId xmlns:p14="http://schemas.microsoft.com/office/powerpoint/2010/main" val="3180082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6996A-C8FD-F0D0-DC64-10318CC359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73FE43-0622-9354-FFC5-9170F1A5D3B5}"/>
              </a:ext>
            </a:extLst>
          </p:cNvPr>
          <p:cNvSpPr>
            <a:spLocks noGrp="1"/>
          </p:cNvSpPr>
          <p:nvPr>
            <p:ph type="title"/>
          </p:nvPr>
        </p:nvSpPr>
        <p:spPr>
          <a:xfrm>
            <a:off x="687668" y="84255"/>
            <a:ext cx="11260278" cy="713216"/>
          </a:xfrm>
        </p:spPr>
        <p:txBody>
          <a:bodyPr>
            <a:normAutofit/>
          </a:bodyPr>
          <a:lstStyle/>
          <a:p>
            <a:r>
              <a:rPr lang="en-US" dirty="0"/>
              <a:t>Machine learning models - Performance</a:t>
            </a:r>
            <a:endParaRPr lang="en-IN" dirty="0"/>
          </a:p>
        </p:txBody>
      </p:sp>
      <p:grpSp>
        <p:nvGrpSpPr>
          <p:cNvPr id="2" name="Group 1">
            <a:extLst>
              <a:ext uri="{FF2B5EF4-FFF2-40B4-BE49-F238E27FC236}">
                <a16:creationId xmlns:a16="http://schemas.microsoft.com/office/drawing/2014/main" id="{24A140A6-A04E-A275-9958-7E2958AF53F9}"/>
              </a:ext>
            </a:extLst>
          </p:cNvPr>
          <p:cNvGrpSpPr/>
          <p:nvPr/>
        </p:nvGrpSpPr>
        <p:grpSpPr>
          <a:xfrm>
            <a:off x="456897" y="1075764"/>
            <a:ext cx="10847598" cy="5441577"/>
            <a:chOff x="148331" y="747063"/>
            <a:chExt cx="9836178" cy="4510443"/>
          </a:xfrm>
        </p:grpSpPr>
        <p:sp>
          <p:nvSpPr>
            <p:cNvPr id="3" name="TextBox 2">
              <a:extLst>
                <a:ext uri="{FF2B5EF4-FFF2-40B4-BE49-F238E27FC236}">
                  <a16:creationId xmlns:a16="http://schemas.microsoft.com/office/drawing/2014/main" id="{A6455375-F3DA-1E67-2D06-6E44C58D0043}"/>
                </a:ext>
              </a:extLst>
            </p:cNvPr>
            <p:cNvSpPr txBox="1"/>
            <p:nvPr/>
          </p:nvSpPr>
          <p:spPr>
            <a:xfrm>
              <a:off x="148331" y="3872674"/>
              <a:ext cx="9836178" cy="1384832"/>
            </a:xfrm>
            <a:prstGeom prst="rect">
              <a:avLst/>
            </a:prstGeom>
            <a:noFill/>
          </p:spPr>
          <p:txBody>
            <a:bodyPr wrap="square" rtlCol="0">
              <a:spAutoFit/>
            </a:bodyPr>
            <a:lstStyle/>
            <a:p>
              <a:pPr marL="800100" lvl="1" indent="-342900">
                <a:buFont typeface="+mj-lt"/>
                <a:buAutoNum type="arabicPeriod"/>
              </a:pPr>
              <a:r>
                <a:rPr lang="en-US" sz="1600" dirty="0">
                  <a:latin typeface="Aptos Narrow" panose="020B0004020202020204" pitchFamily="34" charset="0"/>
                </a:rPr>
                <a:t>With balanced data, </a:t>
              </a:r>
              <a:r>
                <a:rPr lang="en-US" sz="1600" b="1" dirty="0">
                  <a:latin typeface="Aptos Narrow" panose="020B0004020202020204" pitchFamily="34" charset="0"/>
                </a:rPr>
                <a:t>recall</a:t>
              </a:r>
              <a:r>
                <a:rPr lang="en-US" sz="1600" dirty="0">
                  <a:latin typeface="Aptos Narrow" panose="020B0004020202020204" pitchFamily="34" charset="0"/>
                </a:rPr>
                <a:t> values increases compared to imbalanced data</a:t>
              </a:r>
            </a:p>
            <a:p>
              <a:pPr marL="800100" lvl="1" indent="-342900">
                <a:buFont typeface="+mj-lt"/>
                <a:buAutoNum type="arabicPeriod"/>
              </a:pPr>
              <a:r>
                <a:rPr lang="en-US" sz="1600" dirty="0">
                  <a:latin typeface="Aptos Narrow" panose="020B0004020202020204" pitchFamily="34" charset="0"/>
                </a:rPr>
                <a:t>Gradient boosting model with balanced data has recall value of 93% with precision of 76%</a:t>
              </a:r>
            </a:p>
            <a:p>
              <a:pPr marL="800100" lvl="1" indent="-342900">
                <a:buFont typeface="+mj-lt"/>
                <a:buAutoNum type="arabicPeriod"/>
              </a:pPr>
              <a:r>
                <a:rPr lang="en-US" sz="1600" dirty="0">
                  <a:latin typeface="Aptos Narrow" panose="020B0004020202020204" pitchFamily="34" charset="0"/>
                </a:rPr>
                <a:t>Random forest model with imbalanced data has recall value of 81% with precision of 89%</a:t>
              </a:r>
            </a:p>
            <a:p>
              <a:pPr marL="800100" lvl="1" indent="-342900">
                <a:buFont typeface="+mj-lt"/>
                <a:buAutoNum type="arabicPeriod"/>
              </a:pPr>
              <a:r>
                <a:rPr lang="en-US" sz="1600" dirty="0">
                  <a:latin typeface="Aptos Narrow" panose="020B0004020202020204" pitchFamily="34" charset="0"/>
                </a:rPr>
                <a:t>Since, accurate prediction of attriting customers from actual customers going to attrite, </a:t>
              </a:r>
              <a:r>
                <a:rPr lang="en-US" sz="1600" b="1" dirty="0">
                  <a:latin typeface="Aptos Narrow" panose="020B0004020202020204" pitchFamily="34" charset="0"/>
                </a:rPr>
                <a:t>Gradient boosting model is selected</a:t>
              </a:r>
            </a:p>
          </p:txBody>
        </p:sp>
        <p:sp>
          <p:nvSpPr>
            <p:cNvPr id="8" name="TextBox 7">
              <a:extLst>
                <a:ext uri="{FF2B5EF4-FFF2-40B4-BE49-F238E27FC236}">
                  <a16:creationId xmlns:a16="http://schemas.microsoft.com/office/drawing/2014/main" id="{116F1DD8-3D7B-9919-932E-1137204D366D}"/>
                </a:ext>
              </a:extLst>
            </p:cNvPr>
            <p:cNvSpPr txBox="1"/>
            <p:nvPr/>
          </p:nvSpPr>
          <p:spPr>
            <a:xfrm>
              <a:off x="6123360" y="747064"/>
              <a:ext cx="3683786" cy="322054"/>
            </a:xfrm>
            <a:prstGeom prst="rect">
              <a:avLst/>
            </a:prstGeom>
            <a:noFill/>
          </p:spPr>
          <p:txBody>
            <a:bodyPr wrap="square" rtlCol="0">
              <a:spAutoFit/>
            </a:bodyPr>
            <a:lstStyle/>
            <a:p>
              <a:pPr algn="ctr"/>
              <a:r>
                <a:rPr lang="en-US" sz="1400" dirty="0"/>
                <a:t>ML model performance with balanced data</a:t>
              </a:r>
              <a:endParaRPr lang="en-IN" sz="1400" dirty="0"/>
            </a:p>
          </p:txBody>
        </p:sp>
        <p:sp>
          <p:nvSpPr>
            <p:cNvPr id="9" name="TextBox 8">
              <a:extLst>
                <a:ext uri="{FF2B5EF4-FFF2-40B4-BE49-F238E27FC236}">
                  <a16:creationId xmlns:a16="http://schemas.microsoft.com/office/drawing/2014/main" id="{B854B31C-C1D9-B488-240C-85990AD7E231}"/>
                </a:ext>
              </a:extLst>
            </p:cNvPr>
            <p:cNvSpPr txBox="1"/>
            <p:nvPr/>
          </p:nvSpPr>
          <p:spPr>
            <a:xfrm>
              <a:off x="522257" y="747063"/>
              <a:ext cx="3781043" cy="322054"/>
            </a:xfrm>
            <a:prstGeom prst="rect">
              <a:avLst/>
            </a:prstGeom>
            <a:noFill/>
          </p:spPr>
          <p:txBody>
            <a:bodyPr wrap="square" rtlCol="0">
              <a:spAutoFit/>
            </a:bodyPr>
            <a:lstStyle/>
            <a:p>
              <a:pPr algn="ctr"/>
              <a:r>
                <a:rPr lang="en-US" sz="1400" dirty="0"/>
                <a:t>ML model performance with imbalanced data</a:t>
              </a:r>
              <a:endParaRPr lang="en-IN" sz="1400" dirty="0"/>
            </a:p>
          </p:txBody>
        </p:sp>
      </p:grpSp>
      <p:pic>
        <p:nvPicPr>
          <p:cNvPr id="12" name="Picture 11">
            <a:extLst>
              <a:ext uri="{FF2B5EF4-FFF2-40B4-BE49-F238E27FC236}">
                <a16:creationId xmlns:a16="http://schemas.microsoft.com/office/drawing/2014/main" id="{2ABBF5FA-EB78-4790-813F-76B9634918BC}"/>
              </a:ext>
            </a:extLst>
          </p:cNvPr>
          <p:cNvPicPr>
            <a:picLocks noChangeAspect="1"/>
          </p:cNvPicPr>
          <p:nvPr/>
        </p:nvPicPr>
        <p:blipFill rotWithShape="1">
          <a:blip r:embed="rId2"/>
          <a:srcRect t="7795"/>
          <a:stretch/>
        </p:blipFill>
        <p:spPr>
          <a:xfrm>
            <a:off x="869273" y="1523560"/>
            <a:ext cx="4559170" cy="2677164"/>
          </a:xfrm>
          <a:prstGeom prst="rect">
            <a:avLst/>
          </a:prstGeom>
          <a:ln>
            <a:solidFill>
              <a:schemeClr val="tx1"/>
            </a:solidFill>
          </a:ln>
        </p:spPr>
      </p:pic>
      <p:pic>
        <p:nvPicPr>
          <p:cNvPr id="14" name="Picture 13">
            <a:extLst>
              <a:ext uri="{FF2B5EF4-FFF2-40B4-BE49-F238E27FC236}">
                <a16:creationId xmlns:a16="http://schemas.microsoft.com/office/drawing/2014/main" id="{17A4C826-67D3-442A-87C9-B5A76CCADFD5}"/>
              </a:ext>
            </a:extLst>
          </p:cNvPr>
          <p:cNvPicPr>
            <a:picLocks noChangeAspect="1"/>
          </p:cNvPicPr>
          <p:nvPr/>
        </p:nvPicPr>
        <p:blipFill rotWithShape="1">
          <a:blip r:embed="rId3"/>
          <a:srcRect t="8075"/>
          <a:stretch/>
        </p:blipFill>
        <p:spPr>
          <a:xfrm>
            <a:off x="6941850" y="1523560"/>
            <a:ext cx="4575142" cy="2678400"/>
          </a:xfrm>
          <a:prstGeom prst="rect">
            <a:avLst/>
          </a:prstGeom>
          <a:ln>
            <a:solidFill>
              <a:schemeClr val="tx1"/>
            </a:solidFill>
          </a:ln>
        </p:spPr>
      </p:pic>
    </p:spTree>
    <p:extLst>
      <p:ext uri="{BB962C8B-B14F-4D97-AF65-F5344CB8AC3E}">
        <p14:creationId xmlns:p14="http://schemas.microsoft.com/office/powerpoint/2010/main" val="2624426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8B999F-0613-A877-4AA2-6B8BBFD3D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90" y="429207"/>
            <a:ext cx="11161481" cy="5804195"/>
          </a:xfrm>
          <a:prstGeom prst="rect">
            <a:avLst/>
          </a:prstGeom>
        </p:spPr>
      </p:pic>
    </p:spTree>
    <p:extLst>
      <p:ext uri="{BB962C8B-B14F-4D97-AF65-F5344CB8AC3E}">
        <p14:creationId xmlns:p14="http://schemas.microsoft.com/office/powerpoint/2010/main" val="39773572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5929EA-6A5C-EE76-689F-7E6A2101927C}"/>
              </a:ext>
            </a:extLst>
          </p:cNvPr>
          <p:cNvSpPr>
            <a:spLocks noGrp="1"/>
          </p:cNvSpPr>
          <p:nvPr>
            <p:ph type="title"/>
          </p:nvPr>
        </p:nvSpPr>
        <p:spPr>
          <a:xfrm>
            <a:off x="556857" y="105478"/>
            <a:ext cx="11260278" cy="713216"/>
          </a:xfrm>
        </p:spPr>
        <p:txBody>
          <a:bodyPr/>
          <a:lstStyle/>
          <a:p>
            <a:r>
              <a:rPr kumimoji="0" lang="en-US" sz="2800" i="0" u="none" strike="noStrike" kern="1200" cap="none" spc="0" normalizeH="0" baseline="0" noProof="0" dirty="0">
                <a:ln>
                  <a:noFill/>
                </a:ln>
                <a:solidFill>
                  <a:schemeClr val="tx1"/>
                </a:solidFill>
                <a:effectLst/>
                <a:uLnTx/>
                <a:uFillTx/>
                <a:ea typeface="+mn-ea"/>
                <a:cs typeface="+mn-cs"/>
              </a:rPr>
              <a:t>Business</a:t>
            </a:r>
            <a:r>
              <a:rPr lang="en-US" sz="2800" dirty="0">
                <a:solidFill>
                  <a:schemeClr val="tx1"/>
                </a:solidFill>
              </a:rPr>
              <a:t> Recommendations: Target Customers </a:t>
            </a:r>
            <a:endParaRPr lang="en-IN" dirty="0">
              <a:solidFill>
                <a:schemeClr val="tx1"/>
              </a:solidFill>
              <a:ea typeface="+mn-ea"/>
              <a:cs typeface="+mn-cs"/>
            </a:endParaRPr>
          </a:p>
        </p:txBody>
      </p:sp>
      <p:pic>
        <p:nvPicPr>
          <p:cNvPr id="5" name="Picture 4">
            <a:extLst>
              <a:ext uri="{FF2B5EF4-FFF2-40B4-BE49-F238E27FC236}">
                <a16:creationId xmlns:a16="http://schemas.microsoft.com/office/drawing/2014/main" id="{636CC7E4-052F-4447-8D89-2139AA36AA91}"/>
              </a:ext>
            </a:extLst>
          </p:cNvPr>
          <p:cNvPicPr>
            <a:picLocks noChangeAspect="1"/>
          </p:cNvPicPr>
          <p:nvPr/>
        </p:nvPicPr>
        <p:blipFill>
          <a:blip r:embed="rId2"/>
          <a:stretch>
            <a:fillRect/>
          </a:stretch>
        </p:blipFill>
        <p:spPr>
          <a:xfrm>
            <a:off x="913919" y="921995"/>
            <a:ext cx="2134081" cy="2336095"/>
          </a:xfrm>
          <a:prstGeom prst="rect">
            <a:avLst/>
          </a:prstGeom>
        </p:spPr>
      </p:pic>
      <p:pic>
        <p:nvPicPr>
          <p:cNvPr id="7" name="Picture 6">
            <a:extLst>
              <a:ext uri="{FF2B5EF4-FFF2-40B4-BE49-F238E27FC236}">
                <a16:creationId xmlns:a16="http://schemas.microsoft.com/office/drawing/2014/main" id="{866FEC1E-4D35-42A5-90C8-A1485FBEE23C}"/>
              </a:ext>
            </a:extLst>
          </p:cNvPr>
          <p:cNvPicPr>
            <a:picLocks noChangeAspect="1"/>
          </p:cNvPicPr>
          <p:nvPr/>
        </p:nvPicPr>
        <p:blipFill>
          <a:blip r:embed="rId3"/>
          <a:stretch>
            <a:fillRect/>
          </a:stretch>
        </p:blipFill>
        <p:spPr>
          <a:xfrm>
            <a:off x="4966452" y="1410597"/>
            <a:ext cx="2823414" cy="1847494"/>
          </a:xfrm>
          <a:prstGeom prst="rect">
            <a:avLst/>
          </a:prstGeom>
        </p:spPr>
      </p:pic>
      <p:pic>
        <p:nvPicPr>
          <p:cNvPr id="9" name="Picture 8">
            <a:extLst>
              <a:ext uri="{FF2B5EF4-FFF2-40B4-BE49-F238E27FC236}">
                <a16:creationId xmlns:a16="http://schemas.microsoft.com/office/drawing/2014/main" id="{24EA4A75-0770-4D74-A9BC-8BE5201EAAF9}"/>
              </a:ext>
            </a:extLst>
          </p:cNvPr>
          <p:cNvPicPr>
            <a:picLocks noChangeAspect="1"/>
          </p:cNvPicPr>
          <p:nvPr/>
        </p:nvPicPr>
        <p:blipFill rotWithShape="1">
          <a:blip r:embed="rId4"/>
          <a:srcRect t="3693" b="2378"/>
          <a:stretch/>
        </p:blipFill>
        <p:spPr>
          <a:xfrm>
            <a:off x="8439911" y="3641249"/>
            <a:ext cx="2636748" cy="1538992"/>
          </a:xfrm>
          <a:prstGeom prst="rect">
            <a:avLst/>
          </a:prstGeom>
        </p:spPr>
      </p:pic>
      <p:pic>
        <p:nvPicPr>
          <p:cNvPr id="11" name="Picture 10">
            <a:extLst>
              <a:ext uri="{FF2B5EF4-FFF2-40B4-BE49-F238E27FC236}">
                <a16:creationId xmlns:a16="http://schemas.microsoft.com/office/drawing/2014/main" id="{80EADB88-5051-4507-9739-37FF70B1ED4C}"/>
              </a:ext>
            </a:extLst>
          </p:cNvPr>
          <p:cNvPicPr>
            <a:picLocks noChangeAspect="1"/>
          </p:cNvPicPr>
          <p:nvPr/>
        </p:nvPicPr>
        <p:blipFill rotWithShape="1">
          <a:blip r:embed="rId5"/>
          <a:srcRect l="1460" t="1807" b="1"/>
          <a:stretch/>
        </p:blipFill>
        <p:spPr>
          <a:xfrm>
            <a:off x="409595" y="4253648"/>
            <a:ext cx="3182470" cy="2045521"/>
          </a:xfrm>
          <a:prstGeom prst="rect">
            <a:avLst/>
          </a:prstGeom>
        </p:spPr>
      </p:pic>
      <p:sp>
        <p:nvSpPr>
          <p:cNvPr id="10" name="Speech Bubble: Rectangle with Corners Rounded 9">
            <a:extLst>
              <a:ext uri="{FF2B5EF4-FFF2-40B4-BE49-F238E27FC236}">
                <a16:creationId xmlns:a16="http://schemas.microsoft.com/office/drawing/2014/main" id="{1173903C-6DBC-43DC-AE72-98CF75D4973B}"/>
              </a:ext>
            </a:extLst>
          </p:cNvPr>
          <p:cNvSpPr/>
          <p:nvPr/>
        </p:nvSpPr>
        <p:spPr>
          <a:xfrm>
            <a:off x="750253" y="819457"/>
            <a:ext cx="2465295" cy="2572870"/>
          </a:xfrm>
          <a:prstGeom prst="wedgeRoundRectCallou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4CA906F-75C4-4A0E-AA6D-D3444D5FC8C2}"/>
              </a:ext>
            </a:extLst>
          </p:cNvPr>
          <p:cNvSpPr txBox="1"/>
          <p:nvPr/>
        </p:nvSpPr>
        <p:spPr>
          <a:xfrm>
            <a:off x="135991" y="3644525"/>
            <a:ext cx="3456074" cy="369332"/>
          </a:xfrm>
          <a:prstGeom prst="rect">
            <a:avLst/>
          </a:prstGeom>
          <a:noFill/>
        </p:spPr>
        <p:txBody>
          <a:bodyPr wrap="none" rtlCol="0">
            <a:spAutoFit/>
          </a:bodyPr>
          <a:lstStyle/>
          <a:p>
            <a:r>
              <a:rPr lang="en-IN" dirty="0">
                <a:latin typeface="Aptos Narrow" panose="020B0004020202020204"/>
              </a:rPr>
              <a:t>Transaction amount less than 3000</a:t>
            </a:r>
          </a:p>
        </p:txBody>
      </p:sp>
      <p:sp>
        <p:nvSpPr>
          <p:cNvPr id="13" name="Speech Bubble: Rectangle with Corners Rounded 12">
            <a:extLst>
              <a:ext uri="{FF2B5EF4-FFF2-40B4-BE49-F238E27FC236}">
                <a16:creationId xmlns:a16="http://schemas.microsoft.com/office/drawing/2014/main" id="{8054F92E-7F87-4DB1-A262-B4BBD9394A8A}"/>
              </a:ext>
            </a:extLst>
          </p:cNvPr>
          <p:cNvSpPr/>
          <p:nvPr/>
        </p:nvSpPr>
        <p:spPr>
          <a:xfrm rot="16200000">
            <a:off x="5157875" y="892708"/>
            <a:ext cx="2465295" cy="2901933"/>
          </a:xfrm>
          <a:prstGeom prst="wedgeRoundRectCallou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Speech Bubble: Rectangle with Corners Rounded 13">
            <a:extLst>
              <a:ext uri="{FF2B5EF4-FFF2-40B4-BE49-F238E27FC236}">
                <a16:creationId xmlns:a16="http://schemas.microsoft.com/office/drawing/2014/main" id="{C918B119-CAB5-41D5-A27A-7CA95E2833CF}"/>
              </a:ext>
            </a:extLst>
          </p:cNvPr>
          <p:cNvSpPr/>
          <p:nvPr/>
        </p:nvSpPr>
        <p:spPr>
          <a:xfrm rot="16200000">
            <a:off x="842189" y="3548370"/>
            <a:ext cx="2363729" cy="3456075"/>
          </a:xfrm>
          <a:prstGeom prst="wedgeRoundRectCallou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1137612E-F98E-4A4E-A957-981DD3BF0D13}"/>
              </a:ext>
            </a:extLst>
          </p:cNvPr>
          <p:cNvSpPr txBox="1"/>
          <p:nvPr/>
        </p:nvSpPr>
        <p:spPr>
          <a:xfrm>
            <a:off x="8175813" y="2633371"/>
            <a:ext cx="3857851" cy="369332"/>
          </a:xfrm>
          <a:prstGeom prst="rect">
            <a:avLst/>
          </a:prstGeom>
          <a:noFill/>
        </p:spPr>
        <p:txBody>
          <a:bodyPr wrap="none" rtlCol="0">
            <a:spAutoFit/>
          </a:bodyPr>
          <a:lstStyle/>
          <a:p>
            <a:r>
              <a:rPr lang="en-IN" dirty="0">
                <a:latin typeface="Aptos Narrow" panose="020B0004020202020204"/>
              </a:rPr>
              <a:t>Post-Graduate and Doctorate customer</a:t>
            </a:r>
          </a:p>
        </p:txBody>
      </p:sp>
      <p:sp>
        <p:nvSpPr>
          <p:cNvPr id="16" name="TextBox 15">
            <a:extLst>
              <a:ext uri="{FF2B5EF4-FFF2-40B4-BE49-F238E27FC236}">
                <a16:creationId xmlns:a16="http://schemas.microsoft.com/office/drawing/2014/main" id="{A450956E-C4ED-4200-8FBC-C124C26A3BA3}"/>
              </a:ext>
            </a:extLst>
          </p:cNvPr>
          <p:cNvSpPr txBox="1"/>
          <p:nvPr/>
        </p:nvSpPr>
        <p:spPr>
          <a:xfrm>
            <a:off x="4160721" y="5405952"/>
            <a:ext cx="2901934" cy="646331"/>
          </a:xfrm>
          <a:prstGeom prst="rect">
            <a:avLst/>
          </a:prstGeom>
          <a:noFill/>
        </p:spPr>
        <p:txBody>
          <a:bodyPr wrap="square" rtlCol="0">
            <a:spAutoFit/>
          </a:bodyPr>
          <a:lstStyle/>
          <a:p>
            <a:r>
              <a:rPr lang="en-IN" dirty="0">
                <a:latin typeface="Aptos Narrow" panose="020B0004020202020204"/>
              </a:rPr>
              <a:t>Income Category: Less than $40K</a:t>
            </a:r>
          </a:p>
        </p:txBody>
      </p:sp>
      <p:sp>
        <p:nvSpPr>
          <p:cNvPr id="17" name="Speech Bubble: Rectangle with Corners Rounded 16">
            <a:extLst>
              <a:ext uri="{FF2B5EF4-FFF2-40B4-BE49-F238E27FC236}">
                <a16:creationId xmlns:a16="http://schemas.microsoft.com/office/drawing/2014/main" id="{50C7299A-0543-45C6-9976-2042A0F8ED7B}"/>
              </a:ext>
            </a:extLst>
          </p:cNvPr>
          <p:cNvSpPr/>
          <p:nvPr/>
        </p:nvSpPr>
        <p:spPr>
          <a:xfrm>
            <a:off x="8332849" y="3429000"/>
            <a:ext cx="2837175" cy="1940859"/>
          </a:xfrm>
          <a:prstGeom prst="wedgeRoundRectCallou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83BB9F87-229A-40DA-BE12-361253DDC27D}"/>
              </a:ext>
            </a:extLst>
          </p:cNvPr>
          <p:cNvSpPr txBox="1"/>
          <p:nvPr/>
        </p:nvSpPr>
        <p:spPr>
          <a:xfrm>
            <a:off x="7893744" y="5589277"/>
            <a:ext cx="2901934" cy="369332"/>
          </a:xfrm>
          <a:prstGeom prst="rect">
            <a:avLst/>
          </a:prstGeom>
          <a:noFill/>
        </p:spPr>
        <p:txBody>
          <a:bodyPr wrap="square" rtlCol="0">
            <a:spAutoFit/>
          </a:bodyPr>
          <a:lstStyle/>
          <a:p>
            <a:pPr algn="ctr"/>
            <a:r>
              <a:rPr lang="en-IN" dirty="0">
                <a:latin typeface="Aptos Narrow" panose="020B0004020202020204"/>
              </a:rPr>
              <a:t>Customer age:  50-60 years</a:t>
            </a:r>
          </a:p>
        </p:txBody>
      </p:sp>
    </p:spTree>
    <p:extLst>
      <p:ext uri="{BB962C8B-B14F-4D97-AF65-F5344CB8AC3E}">
        <p14:creationId xmlns:p14="http://schemas.microsoft.com/office/powerpoint/2010/main" val="3033790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47633-EFB1-4416-8011-1147D195B44D}"/>
              </a:ext>
            </a:extLst>
          </p:cNvPr>
          <p:cNvSpPr>
            <a:spLocks noGrp="1"/>
          </p:cNvSpPr>
          <p:nvPr>
            <p:ph type="title"/>
          </p:nvPr>
        </p:nvSpPr>
        <p:spPr/>
        <p:txBody>
          <a:bodyPr/>
          <a:lstStyle/>
          <a:p>
            <a:r>
              <a:rPr lang="en-US" dirty="0"/>
              <a:t>Thank You </a:t>
            </a:r>
          </a:p>
        </p:txBody>
      </p:sp>
    </p:spTree>
    <p:extLst>
      <p:ext uri="{BB962C8B-B14F-4D97-AF65-F5344CB8AC3E}">
        <p14:creationId xmlns:p14="http://schemas.microsoft.com/office/powerpoint/2010/main" val="1155406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26" name="Title 25">
            <a:extLst>
              <a:ext uri="{FF2B5EF4-FFF2-40B4-BE49-F238E27FC236}">
                <a16:creationId xmlns:a16="http://schemas.microsoft.com/office/drawing/2014/main" id="{27ED0F80-138B-4A4E-B34B-8C68CC474DC4}"/>
              </a:ext>
            </a:extLst>
          </p:cNvPr>
          <p:cNvSpPr>
            <a:spLocks noGrp="1"/>
          </p:cNvSpPr>
          <p:nvPr>
            <p:ph type="title"/>
          </p:nvPr>
        </p:nvSpPr>
        <p:spPr>
          <a:xfrm>
            <a:off x="580091" y="46542"/>
            <a:ext cx="11260278" cy="713216"/>
          </a:xfrm>
        </p:spPr>
        <p:txBody>
          <a:bodyPr>
            <a:normAutofit/>
          </a:bodyPr>
          <a:lstStyle/>
          <a:p>
            <a:r>
              <a:rPr lang="da-DK" sz="2800" b="1" i="0" dirty="0">
                <a:solidFill>
                  <a:srgbClr val="000000"/>
                </a:solidFill>
                <a:effectLst/>
              </a:rPr>
              <a:t>Decoding the Challenge: The Alarming rise of Credit Card Attrition</a:t>
            </a:r>
            <a:endParaRPr lang="en-US" sz="2800" b="1" dirty="0"/>
          </a:p>
        </p:txBody>
      </p:sp>
      <p:sp>
        <p:nvSpPr>
          <p:cNvPr id="19" name="TextBox 18">
            <a:extLst>
              <a:ext uri="{FF2B5EF4-FFF2-40B4-BE49-F238E27FC236}">
                <a16:creationId xmlns:a16="http://schemas.microsoft.com/office/drawing/2014/main" id="{EE756347-240A-491F-B721-2A0766D54553}"/>
              </a:ext>
            </a:extLst>
          </p:cNvPr>
          <p:cNvSpPr txBox="1"/>
          <p:nvPr/>
        </p:nvSpPr>
        <p:spPr>
          <a:xfrm>
            <a:off x="580091" y="966386"/>
            <a:ext cx="11260278" cy="1815882"/>
          </a:xfrm>
          <a:prstGeom prst="rect">
            <a:avLst/>
          </a:prstGeom>
          <a:noFill/>
        </p:spPr>
        <p:txBody>
          <a:bodyPr wrap="square" rtlCol="0">
            <a:spAutoFit/>
          </a:bodyPr>
          <a:lstStyle/>
          <a:p>
            <a:pPr marL="0" indent="0">
              <a:buNone/>
            </a:pPr>
            <a:r>
              <a:rPr lang="en-US" sz="1600" b="1" u="sng" dirty="0"/>
              <a:t>Business Problem</a:t>
            </a:r>
            <a:r>
              <a:rPr lang="en-US" sz="1600" b="1" u="sng" dirty="0">
                <a:latin typeface="Aptos Display" panose="020B0004020202020204" pitchFamily="34" charset="0"/>
              </a:rPr>
              <a:t>:</a:t>
            </a:r>
            <a:r>
              <a:rPr lang="en-US" sz="1600" b="1" dirty="0">
                <a:latin typeface="Aptos Display" panose="020B0004020202020204" pitchFamily="34" charset="0"/>
              </a:rPr>
              <a:t> </a:t>
            </a:r>
            <a:r>
              <a:rPr lang="en-US" sz="1600" dirty="0">
                <a:latin typeface="Aptos Display" panose="020B0004020202020204" pitchFamily="34" charset="0"/>
              </a:rPr>
              <a:t>In recent years, credit card attrition has emerged as an issue of significant concern for the banking sector. It has a significant impact on profitability, given that the cost of acquiring new customers is higher than that of retaining existing customers. With increasing number of users and offers available in the market</a:t>
            </a:r>
            <a:r>
              <a:rPr lang="en-US" sz="1600" b="0" i="0" dirty="0">
                <a:effectLst/>
                <a:latin typeface="Aptos Display" panose="020B0004020202020204" pitchFamily="34" charset="0"/>
              </a:rPr>
              <a:t>, </a:t>
            </a:r>
            <a:r>
              <a:rPr lang="en-US" sz="1600" dirty="0">
                <a:latin typeface="Aptos Display" panose="020B0004020202020204" pitchFamily="34" charset="0"/>
              </a:rPr>
              <a:t>it is getting difficult to retain customers</a:t>
            </a:r>
            <a:r>
              <a:rPr lang="en-US" sz="1600" b="0" i="0" dirty="0">
                <a:effectLst/>
                <a:latin typeface="Aptos Display" panose="020B0004020202020204" pitchFamily="34" charset="0"/>
              </a:rPr>
              <a:t>,</a:t>
            </a:r>
            <a:r>
              <a:rPr lang="en-US" sz="1600" dirty="0">
                <a:latin typeface="Aptos Display" panose="020B0004020202020204" pitchFamily="34" charset="0"/>
              </a:rPr>
              <a:t> it is becoming difficult to prevent a customer from transitioning from one card to other. Hence, we are building ML model which will be helpful to find potential customer for attrition and how can we prevent that from happening, which will save a lot of bank’s costs.</a:t>
            </a:r>
          </a:p>
          <a:p>
            <a:endParaRPr lang="en-US" sz="1600" dirty="0"/>
          </a:p>
          <a:p>
            <a:endParaRPr lang="en-IN" sz="1600" dirty="0"/>
          </a:p>
        </p:txBody>
      </p:sp>
      <p:sp>
        <p:nvSpPr>
          <p:cNvPr id="20" name="TextBox 19">
            <a:extLst>
              <a:ext uri="{FF2B5EF4-FFF2-40B4-BE49-F238E27FC236}">
                <a16:creationId xmlns:a16="http://schemas.microsoft.com/office/drawing/2014/main" id="{03239482-4F9A-45C5-8A0B-FB2916357A1F}"/>
              </a:ext>
            </a:extLst>
          </p:cNvPr>
          <p:cNvSpPr txBox="1"/>
          <p:nvPr/>
        </p:nvSpPr>
        <p:spPr>
          <a:xfrm>
            <a:off x="580091" y="2719513"/>
            <a:ext cx="9598963" cy="3570208"/>
          </a:xfrm>
          <a:prstGeom prst="rect">
            <a:avLst/>
          </a:prstGeom>
          <a:noFill/>
        </p:spPr>
        <p:txBody>
          <a:bodyPr wrap="square" rtlCol="0">
            <a:spAutoFit/>
          </a:bodyPr>
          <a:lstStyle/>
          <a:p>
            <a:r>
              <a:rPr lang="en-US" sz="1600" b="1" u="sng" dirty="0"/>
              <a:t>Objective:</a:t>
            </a:r>
          </a:p>
          <a:p>
            <a:pPr marL="342900" indent="-342900">
              <a:buFontTx/>
              <a:buAutoNum type="arabicPeriod"/>
            </a:pPr>
            <a:r>
              <a:rPr lang="en-US" sz="1600" dirty="0">
                <a:latin typeface="Aptos Display" panose="020B0004020202020204" pitchFamily="34" charset="0"/>
              </a:rPr>
              <a:t>Identify the </a:t>
            </a:r>
            <a:r>
              <a:rPr lang="en-IN" sz="1600" dirty="0">
                <a:latin typeface="Aptos Display" panose="020B0004020202020204" pitchFamily="34" charset="0"/>
              </a:rPr>
              <a:t>Customer Planning for Attrition</a:t>
            </a:r>
            <a:r>
              <a:rPr lang="en-US" sz="1600" dirty="0">
                <a:latin typeface="Aptos Display" panose="020B0004020202020204" pitchFamily="34" charset="0"/>
              </a:rPr>
              <a:t> and the attributes of the best customer for the bank?</a:t>
            </a:r>
          </a:p>
          <a:p>
            <a:pPr marL="342900" indent="-342900">
              <a:buFontTx/>
              <a:buAutoNum type="arabicPeriod"/>
            </a:pPr>
            <a:r>
              <a:rPr lang="en-US" sz="1600" dirty="0">
                <a:latin typeface="Aptos Display" panose="020B0004020202020204" pitchFamily="34" charset="0"/>
              </a:rPr>
              <a:t>Understand the Spending Habits of Male and Female Credit Card Owners by Age Group</a:t>
            </a:r>
          </a:p>
          <a:p>
            <a:pPr marL="342900" indent="-342900">
              <a:buFontTx/>
              <a:buAutoNum type="arabicPeriod"/>
            </a:pPr>
            <a:r>
              <a:rPr lang="en-US" sz="1600" dirty="0">
                <a:latin typeface="Aptos Display" panose="020B0004020202020204" pitchFamily="34" charset="0"/>
              </a:rPr>
              <a:t>Highlight the Impact of Marriage, Education Level, and Income on Credit Card Ownership</a:t>
            </a:r>
          </a:p>
          <a:p>
            <a:pPr marL="342900" indent="-342900" algn="l">
              <a:buFont typeface="+mj-lt"/>
              <a:buAutoNum type="arabicPeriod"/>
            </a:pPr>
            <a:r>
              <a:rPr lang="en-US" sz="1600" dirty="0">
                <a:latin typeface="Aptos Display" panose="020B0004020202020204" pitchFamily="34" charset="0"/>
              </a:rPr>
              <a:t>The main objective of this analysis is to build a machine learning model to predict customer attrition for a bank.</a:t>
            </a:r>
          </a:p>
          <a:p>
            <a:pPr marL="342900" indent="-342900" algn="l">
              <a:buFont typeface="+mj-lt"/>
              <a:buAutoNum type="arabicPeriod"/>
            </a:pPr>
            <a:r>
              <a:rPr lang="en-US" sz="1600" b="1" dirty="0">
                <a:latin typeface="Aptos Display" panose="020B0004020202020204" pitchFamily="34" charset="0"/>
              </a:rPr>
              <a:t>The benefits of this analysis include reducing customer churn, improving customer satisfaction, and increasing revenue for the bank.</a:t>
            </a:r>
          </a:p>
          <a:p>
            <a:pPr marL="342900" indent="-342900" algn="l">
              <a:buFont typeface="+mj-lt"/>
              <a:buAutoNum type="arabicPeriod"/>
            </a:pPr>
            <a:endParaRPr lang="en-US" sz="1600" b="1" dirty="0">
              <a:latin typeface="Aptos Display" panose="020B0004020202020204" pitchFamily="34" charset="0"/>
            </a:endParaRPr>
          </a:p>
          <a:p>
            <a:pPr algn="l"/>
            <a:endParaRPr lang="en-US" sz="1600" b="1" dirty="0">
              <a:latin typeface="Aptos Display" panose="020B0004020202020204" pitchFamily="34" charset="0"/>
            </a:endParaRPr>
          </a:p>
          <a:p>
            <a:pPr algn="l"/>
            <a:r>
              <a:rPr lang="en-US" sz="1600" dirty="0">
                <a:latin typeface="Aptos Display" panose="020B0004020202020204" pitchFamily="34" charset="0"/>
              </a:rPr>
              <a:t>By accurately identifying the customers who are most likely to leave, the bank can develop targeted retention strategies that address the specific needs and concerns of those customers, which can ultimately lead to increased loyalty and profitability for the bank</a:t>
            </a:r>
            <a:r>
              <a:rPr lang="en-US" sz="1600" b="0" i="0" dirty="0">
                <a:solidFill>
                  <a:srgbClr val="3C4043"/>
                </a:solidFill>
                <a:effectLst/>
                <a:latin typeface="Inter"/>
              </a:rPr>
              <a:t>.</a:t>
            </a:r>
          </a:p>
          <a:p>
            <a:pPr algn="l">
              <a:buFont typeface="+mj-lt"/>
              <a:buAutoNum type="arabicPeriod"/>
            </a:pPr>
            <a:endParaRPr lang="en-US" sz="1600" b="0" i="0" dirty="0">
              <a:effectLst/>
              <a:latin typeface="Aptos Display" panose="020B0004020202020204" pitchFamily="34" charset="0"/>
            </a:endParaRPr>
          </a:p>
          <a:p>
            <a:pPr marL="342900" indent="-342900">
              <a:buFontTx/>
              <a:buAutoNum type="arabicPeriod"/>
            </a:pPr>
            <a:endParaRPr lang="en-US" dirty="0"/>
          </a:p>
        </p:txBody>
      </p:sp>
    </p:spTree>
    <p:extLst>
      <p:ext uri="{BB962C8B-B14F-4D97-AF65-F5344CB8AC3E}">
        <p14:creationId xmlns:p14="http://schemas.microsoft.com/office/powerpoint/2010/main" val="3622897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26" name="Title 25">
            <a:extLst>
              <a:ext uri="{FF2B5EF4-FFF2-40B4-BE49-F238E27FC236}">
                <a16:creationId xmlns:a16="http://schemas.microsoft.com/office/drawing/2014/main" id="{27ED0F80-138B-4A4E-B34B-8C68CC474DC4}"/>
              </a:ext>
            </a:extLst>
          </p:cNvPr>
          <p:cNvSpPr>
            <a:spLocks noGrp="1"/>
          </p:cNvSpPr>
          <p:nvPr>
            <p:ph type="title"/>
          </p:nvPr>
        </p:nvSpPr>
        <p:spPr>
          <a:xfrm>
            <a:off x="580091" y="46542"/>
            <a:ext cx="11260278" cy="713216"/>
          </a:xfrm>
        </p:spPr>
        <p:txBody>
          <a:bodyPr>
            <a:normAutofit/>
          </a:bodyPr>
          <a:lstStyle/>
          <a:p>
            <a:r>
              <a:rPr lang="da-DK" sz="2800" b="1" i="0" dirty="0">
                <a:solidFill>
                  <a:srgbClr val="000000"/>
                </a:solidFill>
                <a:effectLst/>
                <a:latin typeface="Aptos Narrow" panose="020B0004020202020204" pitchFamily="34" charset="0"/>
              </a:rPr>
              <a:t>Navigating Credit Card Attrition: A Stastistical Overview</a:t>
            </a:r>
            <a:endParaRPr lang="en-US" sz="2800" b="1" dirty="0">
              <a:latin typeface="Aptos Narrow" panose="020B0004020202020204" pitchFamily="34" charset="0"/>
            </a:endParaRPr>
          </a:p>
        </p:txBody>
      </p:sp>
      <p:sp>
        <p:nvSpPr>
          <p:cNvPr id="13" name="TextBox 12">
            <a:extLst>
              <a:ext uri="{FF2B5EF4-FFF2-40B4-BE49-F238E27FC236}">
                <a16:creationId xmlns:a16="http://schemas.microsoft.com/office/drawing/2014/main" id="{9B54DBAF-B0B6-4D18-B969-07C82B6A488A}"/>
              </a:ext>
            </a:extLst>
          </p:cNvPr>
          <p:cNvSpPr txBox="1"/>
          <p:nvPr/>
        </p:nvSpPr>
        <p:spPr>
          <a:xfrm>
            <a:off x="580091" y="886934"/>
            <a:ext cx="11143738" cy="2308324"/>
          </a:xfrm>
          <a:prstGeom prst="rect">
            <a:avLst/>
          </a:prstGeom>
          <a:noFill/>
        </p:spPr>
        <p:txBody>
          <a:bodyPr wrap="square">
            <a:spAutoFit/>
          </a:bodyPr>
          <a:lstStyle/>
          <a:p>
            <a:r>
              <a:rPr lang="en-US" sz="1600" b="1" u="sng" dirty="0"/>
              <a:t>Background on Credit cards: </a:t>
            </a:r>
          </a:p>
          <a:p>
            <a:pPr marL="285750" indent="-285750">
              <a:buFont typeface="Arial" panose="020B0604020202020204" pitchFamily="34" charset="0"/>
              <a:buChar char="•"/>
            </a:pPr>
            <a:r>
              <a:rPr lang="en-US" sz="1600" dirty="0">
                <a:latin typeface="Aptos Narrow" panose="020B0004020202020204" pitchFamily="34" charset="0"/>
                <a:ea typeface="Microsoft Himalaya" panose="01010100010101010101" pitchFamily="2" charset="0"/>
                <a:cs typeface="Microsoft Himalaya" panose="01010100010101010101" pitchFamily="2" charset="0"/>
              </a:rPr>
              <a:t>Data from the </a:t>
            </a:r>
            <a:r>
              <a:rPr lang="en-US" sz="1600" dirty="0">
                <a:latin typeface="Aptos Narrow" panose="020B0004020202020204" pitchFamily="34" charset="0"/>
                <a:ea typeface="Microsoft Himalaya" panose="01010100010101010101" pitchFamily="2" charset="0"/>
                <a:cs typeface="Microsoft Himalaya" panose="01010100010101010101" pitchFamily="2" charset="0"/>
                <a:hlinkClick r:id="rId8" tooltip="https://www.moneycontrol.com/news/business/credit-card-boom-in-india-10-crore-cards-expected-by-2023-end-10829181.html">
                  <a:extLst>
                    <a:ext uri="{A12FA001-AC4F-418D-AE19-62706E023703}">
                      <ahyp:hlinkClr xmlns:ahyp="http://schemas.microsoft.com/office/drawing/2018/hyperlinkcolor" val="tx"/>
                    </a:ext>
                  </a:extLst>
                </a:hlinkClick>
              </a:rPr>
              <a:t>Reserve Bank of India (RBI)</a:t>
            </a:r>
            <a:r>
              <a:rPr lang="en-US" sz="1600" dirty="0">
                <a:latin typeface="Aptos Narrow" panose="020B0004020202020204" pitchFamily="34" charset="0"/>
                <a:ea typeface="Microsoft Himalaya" panose="01010100010101010101" pitchFamily="2" charset="0"/>
                <a:cs typeface="Microsoft Himalaya" panose="01010100010101010101" pitchFamily="2" charset="0"/>
              </a:rPr>
              <a:t> show that credit card use in India has ticked up significantly over the past year. In April 2023, India had over 8.6 crore (86 million) credit cards, up 15% from 7.5 crore (75 million) in April 2022. This number could hit the 10-crore (100 million) milestone by early 2024.</a:t>
            </a:r>
          </a:p>
          <a:p>
            <a:pPr marL="285750" indent="-285750">
              <a:buFont typeface="Arial" panose="020B0604020202020204" pitchFamily="34" charset="0"/>
              <a:buChar char="•"/>
            </a:pPr>
            <a:r>
              <a:rPr lang="en-US" sz="1600" dirty="0">
                <a:latin typeface="Aptos Narrow" panose="020B0004020202020204" pitchFamily="34" charset="0"/>
                <a:ea typeface="Microsoft Himalaya" panose="01010100010101010101" pitchFamily="2" charset="0"/>
                <a:cs typeface="Microsoft Himalaya" panose="01010100010101010101" pitchFamily="2" charset="0"/>
              </a:rPr>
              <a:t>The below chart comparison and data shows us that the sales of credit cards has been increasing but the active users have been decreasing YoY, this implies that people are switching fast from one credit card to another due to competitive market.</a:t>
            </a:r>
          </a:p>
          <a:p>
            <a:pPr marL="285750" indent="-285750">
              <a:buFont typeface="Arial" panose="020B0604020202020204" pitchFamily="34" charset="0"/>
              <a:buChar char="•"/>
            </a:pPr>
            <a:r>
              <a:rPr lang="en-US" sz="1600" dirty="0">
                <a:latin typeface="Aptos Narrow" panose="020B0004020202020204" pitchFamily="34" charset="0"/>
                <a:ea typeface="Microsoft Himalaya" panose="01010100010101010101" pitchFamily="2" charset="0"/>
                <a:cs typeface="Microsoft Himalaya" panose="01010100010101010101" pitchFamily="2" charset="0"/>
              </a:rPr>
              <a:t>The lower the churn rate, the better is the long-term profit for any business. Credit card is a good source of revenue generation for the bank through fees and transaction charges and interest, it provides stickiness in the customer overall portfolio.</a:t>
            </a:r>
          </a:p>
          <a:p>
            <a:pPr marL="285750" indent="-285750">
              <a:buFont typeface="Arial" panose="020B0604020202020204" pitchFamily="34" charset="0"/>
              <a:buChar char="•"/>
            </a:pPr>
            <a:endParaRPr lang="en-IN" sz="1600" dirty="0"/>
          </a:p>
        </p:txBody>
      </p:sp>
      <p:pic>
        <p:nvPicPr>
          <p:cNvPr id="21" name="Picture 20">
            <a:extLst>
              <a:ext uri="{FF2B5EF4-FFF2-40B4-BE49-F238E27FC236}">
                <a16:creationId xmlns:a16="http://schemas.microsoft.com/office/drawing/2014/main" id="{11DFD76B-C21E-4B12-927C-C2FD7D3863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2078" y="3450893"/>
            <a:ext cx="4905409" cy="2817803"/>
          </a:xfrm>
          <a:prstGeom prst="rect">
            <a:avLst/>
          </a:prstGeom>
        </p:spPr>
      </p:pic>
      <p:sp>
        <p:nvSpPr>
          <p:cNvPr id="22" name="TextBox 21">
            <a:extLst>
              <a:ext uri="{FF2B5EF4-FFF2-40B4-BE49-F238E27FC236}">
                <a16:creationId xmlns:a16="http://schemas.microsoft.com/office/drawing/2014/main" id="{61AF5EBC-4FCC-4CA4-90B1-0C5168085D80}"/>
              </a:ext>
            </a:extLst>
          </p:cNvPr>
          <p:cNvSpPr txBox="1"/>
          <p:nvPr/>
        </p:nvSpPr>
        <p:spPr>
          <a:xfrm>
            <a:off x="859788" y="6294973"/>
            <a:ext cx="4238300" cy="230832"/>
          </a:xfrm>
          <a:prstGeom prst="rect">
            <a:avLst/>
          </a:prstGeom>
          <a:noFill/>
        </p:spPr>
        <p:txBody>
          <a:bodyPr wrap="square" rtlCol="0">
            <a:spAutoFit/>
          </a:bodyPr>
          <a:lstStyle/>
          <a:p>
            <a:r>
              <a:rPr lang="en-US" sz="900" b="0" i="0" dirty="0">
                <a:effectLst/>
                <a:latin typeface="Montserrat" panose="00000500000000000000" pitchFamily="2" charset="0"/>
              </a:rPr>
              <a:t>Source: Reserve Bank of India, compiled by The Financial Pandora</a:t>
            </a:r>
            <a:endParaRPr lang="en-IN" sz="900" dirty="0"/>
          </a:p>
        </p:txBody>
      </p:sp>
      <p:pic>
        <p:nvPicPr>
          <p:cNvPr id="2" name="Picture 1">
            <a:extLst>
              <a:ext uri="{FF2B5EF4-FFF2-40B4-BE49-F238E27FC236}">
                <a16:creationId xmlns:a16="http://schemas.microsoft.com/office/drawing/2014/main" id="{6AE8AA78-CB16-6C6F-8D3C-012A506B326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9794" y="3336456"/>
            <a:ext cx="4905408" cy="2991578"/>
          </a:xfrm>
          <a:prstGeom prst="rect">
            <a:avLst/>
          </a:prstGeom>
        </p:spPr>
      </p:pic>
      <p:sp>
        <p:nvSpPr>
          <p:cNvPr id="4" name="TextBox 3">
            <a:extLst>
              <a:ext uri="{FF2B5EF4-FFF2-40B4-BE49-F238E27FC236}">
                <a16:creationId xmlns:a16="http://schemas.microsoft.com/office/drawing/2014/main" id="{987E00DC-E9F1-0802-C836-607A5F71733A}"/>
              </a:ext>
            </a:extLst>
          </p:cNvPr>
          <p:cNvSpPr txBox="1"/>
          <p:nvPr/>
        </p:nvSpPr>
        <p:spPr>
          <a:xfrm>
            <a:off x="846753" y="2970646"/>
            <a:ext cx="8266694" cy="338554"/>
          </a:xfrm>
          <a:prstGeom prst="rect">
            <a:avLst/>
          </a:prstGeom>
          <a:noFill/>
        </p:spPr>
        <p:txBody>
          <a:bodyPr wrap="square">
            <a:spAutoFit/>
          </a:bodyPr>
          <a:lstStyle/>
          <a:p>
            <a:r>
              <a:rPr lang="en-US" sz="1600" b="1" u="sng" dirty="0">
                <a:solidFill>
                  <a:srgbClr val="302175"/>
                </a:solidFill>
              </a:rPr>
              <a:t>Growth in the count of Credit Card numbers contrasts with a decline in active users</a:t>
            </a:r>
          </a:p>
        </p:txBody>
      </p:sp>
      <p:sp>
        <p:nvSpPr>
          <p:cNvPr id="19" name="TextBox 18">
            <a:extLst>
              <a:ext uri="{FF2B5EF4-FFF2-40B4-BE49-F238E27FC236}">
                <a16:creationId xmlns:a16="http://schemas.microsoft.com/office/drawing/2014/main" id="{D2FE34ED-43B7-44D5-8599-1EA511BB61D4}"/>
              </a:ext>
            </a:extLst>
          </p:cNvPr>
          <p:cNvSpPr txBox="1"/>
          <p:nvPr/>
        </p:nvSpPr>
        <p:spPr>
          <a:xfrm>
            <a:off x="6227836" y="6303506"/>
            <a:ext cx="4238300" cy="230832"/>
          </a:xfrm>
          <a:prstGeom prst="rect">
            <a:avLst/>
          </a:prstGeom>
          <a:noFill/>
        </p:spPr>
        <p:txBody>
          <a:bodyPr wrap="square" rtlCol="0">
            <a:spAutoFit/>
          </a:bodyPr>
          <a:lstStyle/>
          <a:p>
            <a:r>
              <a:rPr lang="en-US" sz="900" b="0" i="0" dirty="0">
                <a:effectLst/>
                <a:latin typeface="Montserrat" panose="00000500000000000000" pitchFamily="2" charset="0"/>
              </a:rPr>
              <a:t>Source: Business Insider India</a:t>
            </a:r>
            <a:endParaRPr lang="en-IN" sz="900" dirty="0"/>
          </a:p>
        </p:txBody>
      </p:sp>
    </p:spTree>
    <p:extLst>
      <p:ext uri="{BB962C8B-B14F-4D97-AF65-F5344CB8AC3E}">
        <p14:creationId xmlns:p14="http://schemas.microsoft.com/office/powerpoint/2010/main" val="30504594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B1F03-EA5C-D432-E971-D56EB3D99AED}"/>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7AB807B4-1237-6030-500C-4902CB62F590}"/>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847E70C8-A904-5628-F182-9615C3D77B96}"/>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89EB3AEF-983B-9359-CBCB-68BBC686DD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F3E5F7D2-05C8-B0F5-3D56-B82C36497A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8405" y="616314"/>
              <a:ext cx="1083801" cy="338438"/>
            </a:xfrm>
            <a:prstGeom prst="rect">
              <a:avLst/>
            </a:prstGeom>
          </p:spPr>
        </p:pic>
      </p:grpSp>
      <p:sp>
        <p:nvSpPr>
          <p:cNvPr id="11" name="Rectangle 10">
            <a:extLst>
              <a:ext uri="{FF2B5EF4-FFF2-40B4-BE49-F238E27FC236}">
                <a16:creationId xmlns:a16="http://schemas.microsoft.com/office/drawing/2014/main" id="{697BC988-E877-DCB4-256A-C205369051DA}"/>
              </a:ext>
            </a:extLst>
          </p:cNvPr>
          <p:cNvSpPr/>
          <p:nvPr/>
        </p:nvSpPr>
        <p:spPr>
          <a:xfrm>
            <a:off x="579310" y="194667"/>
            <a:ext cx="9599744" cy="481542"/>
          </a:xfrm>
          <a:prstGeom prst="rect">
            <a:avLst/>
          </a:prstGeom>
        </p:spPr>
        <p:txBody>
          <a:bodyPr wrap="none">
            <a:spAutoFit/>
          </a:bodyPr>
          <a:lstStyle/>
          <a:p>
            <a:pPr>
              <a:lnSpc>
                <a:spcPct val="90000"/>
              </a:lnSpc>
              <a:spcBef>
                <a:spcPct val="0"/>
              </a:spcBef>
            </a:pPr>
            <a:r>
              <a:rPr lang="en-US" sz="2800" b="1" dirty="0">
                <a:solidFill>
                  <a:srgbClr val="000000"/>
                </a:solidFill>
                <a:latin typeface="Aptos Narrow" panose="020B0004020202020204" pitchFamily="34" charset="0"/>
                <a:ea typeface="+mj-ea"/>
                <a:cs typeface="+mj-cs"/>
              </a:rPr>
              <a:t>Establishing</a:t>
            </a:r>
            <a:r>
              <a:rPr lang="en-US" sz="2800" b="0" i="0" dirty="0">
                <a:solidFill>
                  <a:srgbClr val="ECECEC"/>
                </a:solidFill>
                <a:effectLst/>
                <a:latin typeface="Söhne"/>
              </a:rPr>
              <a:t> </a:t>
            </a:r>
            <a:r>
              <a:rPr lang="en-US" sz="2800" b="1" dirty="0">
                <a:solidFill>
                  <a:srgbClr val="000000"/>
                </a:solidFill>
                <a:latin typeface="Aptos Narrow" panose="020B0004020202020204" pitchFamily="34" charset="0"/>
                <a:ea typeface="+mj-ea"/>
                <a:cs typeface="+mj-cs"/>
              </a:rPr>
              <a:t>a Data Dictionary: Defining Key Terms and Elements</a:t>
            </a:r>
          </a:p>
        </p:txBody>
      </p:sp>
      <p:sp>
        <p:nvSpPr>
          <p:cNvPr id="12" name="Rectangle 11">
            <a:extLst>
              <a:ext uri="{FF2B5EF4-FFF2-40B4-BE49-F238E27FC236}">
                <a16:creationId xmlns:a16="http://schemas.microsoft.com/office/drawing/2014/main" id="{5AA77DAE-20DD-8B50-1096-E8A748044DC2}"/>
              </a:ext>
            </a:extLst>
          </p:cNvPr>
          <p:cNvSpPr/>
          <p:nvPr/>
        </p:nvSpPr>
        <p:spPr>
          <a:xfrm>
            <a:off x="8229605" y="1362269"/>
            <a:ext cx="2890685" cy="4124131"/>
          </a:xfrm>
          <a:prstGeom prst="rect">
            <a:avLst/>
          </a:prstGeom>
          <a:solidFill>
            <a:srgbClr val="E9EBF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9E3014B2-1D34-DD11-066A-E743755A5503}"/>
              </a:ext>
            </a:extLst>
          </p:cNvPr>
          <p:cNvSpPr txBox="1"/>
          <p:nvPr/>
        </p:nvSpPr>
        <p:spPr>
          <a:xfrm>
            <a:off x="8298852" y="3829765"/>
            <a:ext cx="2821440" cy="1384995"/>
          </a:xfrm>
          <a:prstGeom prst="rect">
            <a:avLst/>
          </a:prstGeom>
          <a:noFill/>
        </p:spPr>
        <p:txBody>
          <a:bodyPr wrap="square">
            <a:spAutoFit/>
          </a:bodyPr>
          <a:lstStyle/>
          <a:p>
            <a:pPr algn="l"/>
            <a:r>
              <a:rPr lang="en-US" sz="1400" b="1" u="sng" dirty="0">
                <a:solidFill>
                  <a:srgbClr val="302175"/>
                </a:solidFill>
              </a:rPr>
              <a:t>Relation b/w </a:t>
            </a:r>
            <a:r>
              <a:rPr lang="en-US" sz="1400" b="1" u="sng" dirty="0" err="1">
                <a:solidFill>
                  <a:srgbClr val="302175"/>
                </a:solidFill>
              </a:rPr>
              <a:t>Avg_Open_To_Buy</a:t>
            </a:r>
            <a:r>
              <a:rPr lang="en-US" sz="1400" b="1" u="sng" dirty="0">
                <a:solidFill>
                  <a:srgbClr val="302175"/>
                </a:solidFill>
              </a:rPr>
              <a:t>, </a:t>
            </a:r>
            <a:r>
              <a:rPr lang="en-US" sz="1400" b="1" u="sng" dirty="0" err="1">
                <a:solidFill>
                  <a:srgbClr val="302175"/>
                </a:solidFill>
              </a:rPr>
              <a:t>Credit_Limit</a:t>
            </a:r>
            <a:r>
              <a:rPr lang="en-US" sz="1400" b="1" u="sng" dirty="0">
                <a:solidFill>
                  <a:srgbClr val="302175"/>
                </a:solidFill>
              </a:rPr>
              <a:t> and </a:t>
            </a:r>
            <a:r>
              <a:rPr lang="en-US" sz="1400" b="1" u="sng" dirty="0" err="1">
                <a:solidFill>
                  <a:srgbClr val="302175"/>
                </a:solidFill>
              </a:rPr>
              <a:t>Avg_Utilization_Ratio</a:t>
            </a:r>
            <a:r>
              <a:rPr lang="en-US" sz="1400" b="1" u="sng" dirty="0">
                <a:solidFill>
                  <a:srgbClr val="302175"/>
                </a:solidFill>
              </a:rPr>
              <a:t>:</a:t>
            </a:r>
          </a:p>
          <a:p>
            <a:pPr algn="l"/>
            <a:endParaRPr lang="en-US" sz="1400" b="1" u="sng" dirty="0">
              <a:solidFill>
                <a:srgbClr val="302175"/>
              </a:solidFill>
            </a:endParaRPr>
          </a:p>
          <a:p>
            <a:pPr marL="285750" indent="-285750">
              <a:buFont typeface="Arial" panose="020B0604020202020204" pitchFamily="34" charset="0"/>
              <a:buChar char="•"/>
            </a:pPr>
            <a:r>
              <a:rPr lang="en-US" sz="1400" dirty="0">
                <a:latin typeface="Aptos Narrow" panose="020B0004020202020204" pitchFamily="34" charset="0"/>
                <a:ea typeface="Microsoft Himalaya" panose="01010100010101010101" pitchFamily="2" charset="0"/>
                <a:cs typeface="Microsoft Himalaya" panose="01010100010101010101" pitchFamily="2" charset="0"/>
              </a:rPr>
              <a:t>( </a:t>
            </a:r>
            <a:r>
              <a:rPr lang="en-US" sz="1400" dirty="0" err="1">
                <a:latin typeface="Aptos Narrow" panose="020B0004020202020204" pitchFamily="34" charset="0"/>
                <a:ea typeface="Microsoft Himalaya" panose="01010100010101010101" pitchFamily="2" charset="0"/>
                <a:cs typeface="Microsoft Himalaya" panose="01010100010101010101" pitchFamily="2" charset="0"/>
              </a:rPr>
              <a:t>Avg_Open_To</a:t>
            </a:r>
            <a:r>
              <a:rPr lang="en-US" sz="1400" dirty="0">
                <a:latin typeface="Aptos Narrow" panose="020B0004020202020204" pitchFamily="34" charset="0"/>
                <a:ea typeface="Microsoft Himalaya" panose="01010100010101010101" pitchFamily="2" charset="0"/>
                <a:cs typeface="Microsoft Himalaya" panose="01010100010101010101" pitchFamily="2" charset="0"/>
              </a:rPr>
              <a:t> Buy / Credit Limit ) + Avg Utilization Ratio = 1</a:t>
            </a:r>
          </a:p>
        </p:txBody>
      </p:sp>
      <p:graphicFrame>
        <p:nvGraphicFramePr>
          <p:cNvPr id="6" name="Table 5">
            <a:extLst>
              <a:ext uri="{FF2B5EF4-FFF2-40B4-BE49-F238E27FC236}">
                <a16:creationId xmlns:a16="http://schemas.microsoft.com/office/drawing/2014/main" id="{04555CF1-10D3-E184-2A8B-835067FA275E}"/>
              </a:ext>
            </a:extLst>
          </p:cNvPr>
          <p:cNvGraphicFramePr>
            <a:graphicFrameLocks noGrp="1"/>
          </p:cNvGraphicFramePr>
          <p:nvPr>
            <p:extLst>
              <p:ext uri="{D42A27DB-BD31-4B8C-83A1-F6EECF244321}">
                <p14:modId xmlns:p14="http://schemas.microsoft.com/office/powerpoint/2010/main" val="3390463595"/>
              </p:ext>
            </p:extLst>
          </p:nvPr>
        </p:nvGraphicFramePr>
        <p:xfrm>
          <a:off x="844481" y="915597"/>
          <a:ext cx="6827287" cy="5330793"/>
        </p:xfrm>
        <a:graphic>
          <a:graphicData uri="http://schemas.openxmlformats.org/drawingml/2006/table">
            <a:tbl>
              <a:tblPr>
                <a:tableStyleId>{5C22544A-7EE6-4342-B048-85BDC9FD1C3A}</a:tableStyleId>
              </a:tblPr>
              <a:tblGrid>
                <a:gridCol w="433813">
                  <a:extLst>
                    <a:ext uri="{9D8B030D-6E8A-4147-A177-3AD203B41FA5}">
                      <a16:colId xmlns:a16="http://schemas.microsoft.com/office/drawing/2014/main" val="530086484"/>
                    </a:ext>
                  </a:extLst>
                </a:gridCol>
                <a:gridCol w="1552795">
                  <a:extLst>
                    <a:ext uri="{9D8B030D-6E8A-4147-A177-3AD203B41FA5}">
                      <a16:colId xmlns:a16="http://schemas.microsoft.com/office/drawing/2014/main" val="1553756968"/>
                    </a:ext>
                  </a:extLst>
                </a:gridCol>
                <a:gridCol w="4102932">
                  <a:extLst>
                    <a:ext uri="{9D8B030D-6E8A-4147-A177-3AD203B41FA5}">
                      <a16:colId xmlns:a16="http://schemas.microsoft.com/office/drawing/2014/main" val="1144868772"/>
                    </a:ext>
                  </a:extLst>
                </a:gridCol>
                <a:gridCol w="737747">
                  <a:extLst>
                    <a:ext uri="{9D8B030D-6E8A-4147-A177-3AD203B41FA5}">
                      <a16:colId xmlns:a16="http://schemas.microsoft.com/office/drawing/2014/main" val="4042846679"/>
                    </a:ext>
                  </a:extLst>
                </a:gridCol>
              </a:tblGrid>
              <a:tr h="278721">
                <a:tc>
                  <a:txBody>
                    <a:bodyPr/>
                    <a:lstStyle/>
                    <a:p>
                      <a:pPr algn="l" fontAlgn="b"/>
                      <a:r>
                        <a:rPr lang="en-IN" sz="1400" b="1" u="none" strike="noStrike" dirty="0" err="1">
                          <a:effectLst/>
                        </a:rPr>
                        <a:t>S.No</a:t>
                      </a:r>
                      <a:r>
                        <a:rPr lang="en-IN" sz="1400" b="1" u="none" strike="noStrike" dirty="0">
                          <a:effectLst/>
                        </a:rPr>
                        <a:t>.</a:t>
                      </a:r>
                      <a:endParaRPr lang="en-IN" sz="1400" b="1" i="0" u="none" strike="noStrike" dirty="0">
                        <a:solidFill>
                          <a:srgbClr val="000000"/>
                        </a:solidFill>
                        <a:effectLst/>
                        <a:latin typeface="Arial" panose="020B0604020202020204" pitchFamily="34" charset="0"/>
                      </a:endParaRPr>
                    </a:p>
                  </a:txBody>
                  <a:tcPr marL="7075" marR="7075" marT="7075" marB="0" anchor="b"/>
                </a:tc>
                <a:tc>
                  <a:txBody>
                    <a:bodyPr/>
                    <a:lstStyle/>
                    <a:p>
                      <a:pPr algn="l" fontAlgn="b"/>
                      <a:r>
                        <a:rPr lang="en-IN" sz="1400" b="1" u="none" strike="noStrike" dirty="0">
                          <a:effectLst/>
                        </a:rPr>
                        <a:t>Column name</a:t>
                      </a:r>
                      <a:endParaRPr lang="en-IN" sz="1400" b="1" i="0" u="none" strike="noStrike" dirty="0">
                        <a:solidFill>
                          <a:srgbClr val="000000"/>
                        </a:solidFill>
                        <a:effectLst/>
                        <a:latin typeface="Arial" panose="020B0604020202020204" pitchFamily="34" charset="0"/>
                      </a:endParaRPr>
                    </a:p>
                  </a:txBody>
                  <a:tcPr marL="7075" marR="7075" marT="7075" marB="0" anchor="b"/>
                </a:tc>
                <a:tc>
                  <a:txBody>
                    <a:bodyPr/>
                    <a:lstStyle/>
                    <a:p>
                      <a:pPr algn="l" fontAlgn="b"/>
                      <a:r>
                        <a:rPr lang="en-IN" sz="1400" b="1" u="none" strike="noStrike" dirty="0">
                          <a:effectLst/>
                        </a:rPr>
                        <a:t>Description</a:t>
                      </a:r>
                      <a:endParaRPr lang="en-IN" sz="1400" b="1" i="0" u="none" strike="noStrike" dirty="0">
                        <a:solidFill>
                          <a:srgbClr val="000000"/>
                        </a:solidFill>
                        <a:effectLst/>
                        <a:latin typeface="Arial" panose="020B0604020202020204" pitchFamily="34" charset="0"/>
                      </a:endParaRPr>
                    </a:p>
                  </a:txBody>
                  <a:tcPr marL="7075" marR="7075" marT="7075" marB="0" anchor="b"/>
                </a:tc>
                <a:tc>
                  <a:txBody>
                    <a:bodyPr/>
                    <a:lstStyle/>
                    <a:p>
                      <a:pPr algn="l" fontAlgn="b"/>
                      <a:r>
                        <a:rPr lang="en-IN" sz="1400" b="1" u="none" strike="noStrike" dirty="0">
                          <a:effectLst/>
                        </a:rPr>
                        <a:t>Datatype</a:t>
                      </a:r>
                      <a:endParaRPr lang="en-IN" sz="1400" b="1" i="0" u="none" strike="noStrike" dirty="0">
                        <a:solidFill>
                          <a:srgbClr val="000000"/>
                        </a:solidFill>
                        <a:effectLst/>
                        <a:latin typeface="Arial" panose="020B0604020202020204" pitchFamily="34" charset="0"/>
                      </a:endParaRPr>
                    </a:p>
                  </a:txBody>
                  <a:tcPr marL="7075" marR="7075" marT="7075" marB="0" anchor="b"/>
                </a:tc>
                <a:extLst>
                  <a:ext uri="{0D108BD9-81ED-4DB2-BD59-A6C34878D82A}">
                    <a16:rowId xmlns:a16="http://schemas.microsoft.com/office/drawing/2014/main" val="3686938310"/>
                  </a:ext>
                </a:extLst>
              </a:tr>
              <a:tr h="227851">
                <a:tc>
                  <a:txBody>
                    <a:bodyPr/>
                    <a:lstStyle/>
                    <a:p>
                      <a:pPr algn="l" fontAlgn="b"/>
                      <a:r>
                        <a:rPr lang="en-IN"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1</a:t>
                      </a:r>
                      <a:endParaRPr lang="en-IN"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CLIENTNUM</a:t>
                      </a:r>
                      <a:endParaRPr lang="en-IN"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Unique identifier for each customer</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1449272110"/>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2</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marL="0" algn="l" defTabSz="914400" rtl="0" eaLnBrk="1" fontAlgn="b" latinLnBrk="0" hangingPunct="1"/>
                      <a:r>
                        <a:rPr lang="en-IN" sz="1100" b="1" u="none" strike="noStrike" kern="1200" dirty="0">
                          <a:solidFill>
                            <a:srgbClr val="FF0000"/>
                          </a:solidFill>
                          <a:effectLst/>
                          <a:latin typeface="Aptos Narrow" panose="020B0004020202020204" pitchFamily="34" charset="0"/>
                          <a:ea typeface="Microsoft Himalaya" panose="01010100010101010101" pitchFamily="2" charset="0"/>
                          <a:cs typeface="Microsoft Himalaya" panose="01010100010101010101" pitchFamily="2" charset="0"/>
                        </a:rPr>
                        <a:t>Attrition_Flag</a:t>
                      </a: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Flag indicating whether or not the customer has churned out</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FF0000"/>
                          </a:solidFill>
                          <a:effectLst/>
                          <a:latin typeface="Aptos Narrow" panose="020B0004020202020204" pitchFamily="34" charset="0"/>
                          <a:ea typeface="Microsoft Himalaya" panose="01010100010101010101" pitchFamily="2" charset="0"/>
                          <a:cs typeface="Microsoft Himalaya" panose="01010100010101010101" pitchFamily="2" charset="0"/>
                        </a:rPr>
                        <a:t>Boolean</a:t>
                      </a:r>
                      <a:endParaRPr lang="en-IN" sz="1100" b="1" i="0" u="none" strike="noStrike" dirty="0">
                        <a:solidFill>
                          <a:srgbClr val="FF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1976118077"/>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3</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Customer_Age</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Age of customer in Years</a:t>
                      </a:r>
                      <a:endParaRPr lang="en-US"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3091061526"/>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4</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Gender</a:t>
                      </a:r>
                      <a:endParaRPr lang="en-IN"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Gender of customer</a:t>
                      </a:r>
                      <a:endParaRPr lang="en-IN"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rPr>
                        <a:t>String</a:t>
                      </a:r>
                      <a:endParaRPr lang="en-IN" sz="1100" b="1" i="0" u="none" strike="noStrike" dirty="0">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1648852098"/>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5</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Dependent_count</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Number of dependents that customer has</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marL="0" algn="l" defTabSz="914400" rtl="0" eaLnBrk="1" fontAlgn="b" latinLnBrk="0" hangingPunct="1"/>
                      <a:r>
                        <a:rPr lang="en-IN" sz="1100" b="1" u="none" strike="noStrike" kern="1200"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p>
                  </a:txBody>
                  <a:tcPr marL="7075" marR="7075" marT="7075" marB="0" anchor="b"/>
                </a:tc>
                <a:extLst>
                  <a:ext uri="{0D108BD9-81ED-4DB2-BD59-A6C34878D82A}">
                    <a16:rowId xmlns:a16="http://schemas.microsoft.com/office/drawing/2014/main" val="2347178865"/>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6</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Education_Level</a:t>
                      </a:r>
                      <a:endParaRPr lang="en-IN"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Education level of customer</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rPr>
                        <a:t>String</a:t>
                      </a:r>
                      <a:endParaRPr lang="en-IN" sz="1100" b="1" i="0" u="none" strike="noStrike" dirty="0">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2024636670"/>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7</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Marital_Status</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Marital status of customer</a:t>
                      </a:r>
                      <a:endParaRPr lang="en-IN"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rPr>
                        <a:t>String</a:t>
                      </a:r>
                      <a:endParaRPr lang="en-IN" sz="1100" b="1" i="0" u="none" strike="noStrike" dirty="0">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3301752795"/>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8</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Income_Category</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Income category of customer</a:t>
                      </a:r>
                      <a:endParaRPr lang="en-IN"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rPr>
                        <a:t>String</a:t>
                      </a:r>
                      <a:endParaRPr lang="en-IN" sz="1100" b="1" i="0" u="none" strike="noStrike">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2526194875"/>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9</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Card_Category</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Type of card held by customer</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rPr>
                        <a:t>String</a:t>
                      </a:r>
                      <a:endParaRPr lang="en-IN" sz="1100" b="1" i="0" u="none" strike="noStrike" dirty="0">
                        <a:solidFill>
                          <a:srgbClr val="00B05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1099230998"/>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10</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Months_on_book</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Period of relationship with the bank</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2296991036"/>
                  </a:ext>
                </a:extLst>
              </a:tr>
              <a:tr h="279667">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11</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Total_Relationship_Count</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Total no. of products held by the customer</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3673844405"/>
                  </a:ext>
                </a:extLst>
              </a:tr>
              <a:tr h="279692">
                <a:tc>
                  <a:txBody>
                    <a:bodyPr/>
                    <a:lstStyle/>
                    <a:p>
                      <a:pPr algn="l" fontAlgn="b"/>
                      <a:r>
                        <a:rPr lang="en-IN"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12</a:t>
                      </a:r>
                      <a:endParaRPr lang="en-IN"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Months_Inactive_12_mon</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Number of months customer has been inactive in the last 12 months</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1361330685"/>
                  </a:ext>
                </a:extLst>
              </a:tr>
              <a:tr h="274488">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13</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Contacts_Count_12_mon</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Number of contacts customer has had in the last 12 months</a:t>
                      </a:r>
                      <a:endParaRPr lang="en-US"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2287839447"/>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14</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Credit_Limit</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Credit limit of customer</a:t>
                      </a:r>
                      <a:endParaRPr lang="en-IN"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2818479207"/>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15</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Total_Revolving_Bal</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The balance that carries over from one month to the next</a:t>
                      </a:r>
                      <a:endParaRPr lang="en-US"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3763430308"/>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16</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Avg_Open_To_Buy</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The amount left on the credit card to use (Average of last 12 months)</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3883256287"/>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17</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Total_Trans_Amt</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Total Transaction Amount (Last 12 months)</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2045406913"/>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18</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Total_Trans_Ct</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Total Transaction Count (Last 12 months)</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565744269"/>
                  </a:ext>
                </a:extLst>
              </a:tr>
              <a:tr h="293336">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19</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Total_Amt_Chng_Q4_Q1</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Ratio of the total transaction amount in 4th quarter to the 1st quarter</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1091611956"/>
                  </a:ext>
                </a:extLst>
              </a:tr>
              <a:tr h="279273">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20</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Total_Ct_Chng_Q4_Q1</a:t>
                      </a:r>
                      <a:endParaRPr lang="en-US"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dirty="0">
                          <a:effectLst/>
                          <a:latin typeface="Aptos Narrow" panose="020B0004020202020204" pitchFamily="34" charset="0"/>
                          <a:ea typeface="Microsoft Himalaya" panose="01010100010101010101" pitchFamily="2" charset="0"/>
                          <a:cs typeface="Microsoft Himalaya" panose="01010100010101010101" pitchFamily="2" charset="0"/>
                        </a:rPr>
                        <a:t>Ratio of the total transaction count in 4th to the 1st quarter</a:t>
                      </a:r>
                      <a:endParaRPr lang="en-US" sz="1100" b="0" i="0" u="none" strike="noStrike" dirty="0">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288499666"/>
                  </a:ext>
                </a:extLst>
              </a:tr>
              <a:tr h="227851">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21</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Avg_Utilization_Ratio</a:t>
                      </a:r>
                      <a:endParaRPr lang="en-IN"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US" sz="1100" u="none" strike="noStrike">
                          <a:effectLst/>
                          <a:latin typeface="Aptos Narrow" panose="020B0004020202020204" pitchFamily="34" charset="0"/>
                          <a:ea typeface="Microsoft Himalaya" panose="01010100010101010101" pitchFamily="2" charset="0"/>
                          <a:cs typeface="Microsoft Himalaya" panose="01010100010101010101" pitchFamily="2" charset="0"/>
                        </a:rPr>
                        <a:t>Represents how much of the available credit the customer spent</a:t>
                      </a:r>
                      <a:endParaRPr lang="en-US" sz="1100" b="0" i="0" u="none" strike="noStrike">
                        <a:solidFill>
                          <a:srgbClr val="00000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tc>
                  <a:txBody>
                    <a:bodyPr/>
                    <a:lstStyle/>
                    <a:p>
                      <a:pPr algn="l" fontAlgn="b"/>
                      <a:r>
                        <a:rPr lang="en-IN" sz="1100" b="1"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rPr>
                        <a:t>Integer</a:t>
                      </a:r>
                      <a:endParaRPr lang="en-IN" sz="1100" b="1" i="0" u="none" strike="noStrike" dirty="0">
                        <a:solidFill>
                          <a:srgbClr val="002060"/>
                        </a:solidFill>
                        <a:effectLst/>
                        <a:latin typeface="Aptos Narrow" panose="020B0004020202020204" pitchFamily="34" charset="0"/>
                        <a:ea typeface="Microsoft Himalaya" panose="01010100010101010101" pitchFamily="2" charset="0"/>
                        <a:cs typeface="Microsoft Himalaya" panose="01010100010101010101" pitchFamily="2" charset="0"/>
                      </a:endParaRPr>
                    </a:p>
                  </a:txBody>
                  <a:tcPr marL="7075" marR="7075" marT="7075" marB="0" anchor="b"/>
                </a:tc>
                <a:extLst>
                  <a:ext uri="{0D108BD9-81ED-4DB2-BD59-A6C34878D82A}">
                    <a16:rowId xmlns:a16="http://schemas.microsoft.com/office/drawing/2014/main" val="2213646049"/>
                  </a:ext>
                </a:extLst>
              </a:tr>
            </a:tbl>
          </a:graphicData>
        </a:graphic>
      </p:graphicFrame>
      <p:sp>
        <p:nvSpPr>
          <p:cNvPr id="7" name="TextBox 6">
            <a:extLst>
              <a:ext uri="{FF2B5EF4-FFF2-40B4-BE49-F238E27FC236}">
                <a16:creationId xmlns:a16="http://schemas.microsoft.com/office/drawing/2014/main" id="{B9B5481A-B308-52A0-ADBE-31770C5F5DEB}"/>
              </a:ext>
            </a:extLst>
          </p:cNvPr>
          <p:cNvSpPr txBox="1"/>
          <p:nvPr/>
        </p:nvSpPr>
        <p:spPr>
          <a:xfrm>
            <a:off x="8298852" y="1562228"/>
            <a:ext cx="2737465"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ptos Narrow" panose="020B0004020202020204" pitchFamily="34" charset="0"/>
                <a:ea typeface="Microsoft Himalaya" panose="01010100010101010101" pitchFamily="2" charset="0"/>
                <a:cs typeface="Microsoft Himalaya" panose="01010100010101010101" pitchFamily="2" charset="0"/>
              </a:rPr>
              <a:t>We possess information on 10,127 customers, encompassing 16 numerical and 5 categorical attributes.</a:t>
            </a:r>
          </a:p>
          <a:p>
            <a:endParaRPr lang="en-US" sz="1400" dirty="0">
              <a:latin typeface="Aptos Narrow" panose="020B0004020202020204" pitchFamily="34" charset="0"/>
              <a:ea typeface="Microsoft Himalaya" panose="01010100010101010101" pitchFamily="2" charset="0"/>
              <a:cs typeface="Microsoft Himalaya" panose="01010100010101010101" pitchFamily="2" charset="0"/>
            </a:endParaRPr>
          </a:p>
          <a:p>
            <a:pPr marL="285750" indent="-285750">
              <a:buFont typeface="Arial" panose="020B0604020202020204" pitchFamily="34" charset="0"/>
              <a:buChar char="•"/>
            </a:pPr>
            <a:r>
              <a:rPr lang="en-US" sz="1400" dirty="0">
                <a:latin typeface="Aptos Narrow" panose="020B0004020202020204" pitchFamily="34" charset="0"/>
                <a:ea typeface="Microsoft Himalaya" panose="01010100010101010101" pitchFamily="2" charset="0"/>
                <a:cs typeface="Microsoft Himalaya" panose="01010100010101010101" pitchFamily="2" charset="0"/>
              </a:rPr>
              <a:t>The target variable, "</a:t>
            </a:r>
            <a:r>
              <a:rPr lang="en-US" sz="1400" b="1" dirty="0">
                <a:latin typeface="Aptos Narrow" panose="020B0004020202020204" pitchFamily="34" charset="0"/>
                <a:ea typeface="Microsoft Himalaya" panose="01010100010101010101" pitchFamily="2" charset="0"/>
                <a:cs typeface="Microsoft Himalaya" panose="01010100010101010101" pitchFamily="2" charset="0"/>
              </a:rPr>
              <a:t>Attrition Flag</a:t>
            </a:r>
            <a:r>
              <a:rPr lang="en-US" sz="1400" dirty="0">
                <a:latin typeface="Aptos Narrow" panose="020B0004020202020204" pitchFamily="34" charset="0"/>
                <a:ea typeface="Microsoft Himalaya" panose="01010100010101010101" pitchFamily="2" charset="0"/>
                <a:cs typeface="Microsoft Himalaya" panose="01010100010101010101" pitchFamily="2" charset="0"/>
              </a:rPr>
              <a:t>," contains Boolean values, indicating that the problem at hand is a </a:t>
            </a:r>
            <a:r>
              <a:rPr lang="en-US" sz="1400" b="1" dirty="0">
                <a:latin typeface="Aptos Narrow" panose="020B0004020202020204" pitchFamily="34" charset="0"/>
                <a:ea typeface="Microsoft Himalaya" panose="01010100010101010101" pitchFamily="2" charset="0"/>
                <a:cs typeface="Microsoft Himalaya" panose="01010100010101010101" pitchFamily="2" charset="0"/>
              </a:rPr>
              <a:t>Classification problem</a:t>
            </a:r>
            <a:r>
              <a:rPr lang="en-US" sz="1400" dirty="0">
                <a:latin typeface="Aptos Narrow" panose="020B0004020202020204" pitchFamily="34" charset="0"/>
                <a:ea typeface="Microsoft Himalaya" panose="01010100010101010101" pitchFamily="2" charset="0"/>
                <a:cs typeface="Microsoft Himalaya" panose="01010100010101010101" pitchFamily="2" charset="0"/>
              </a:rPr>
              <a:t>.</a:t>
            </a:r>
            <a:endParaRPr lang="en-IN" sz="1400" dirty="0">
              <a:latin typeface="Aptos Narrow" panose="020B0004020202020204" pitchFamily="34"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1711497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2A108-53DD-2401-6659-3D2257955A45}"/>
            </a:ext>
          </a:extLst>
        </p:cNvPr>
        <p:cNvGrpSpPr/>
        <p:nvPr/>
      </p:nvGrpSpPr>
      <p:grpSpPr>
        <a:xfrm>
          <a:off x="0" y="0"/>
          <a:ext cx="0" cy="0"/>
          <a:chOff x="0" y="0"/>
          <a:chExt cx="0" cy="0"/>
        </a:xfrm>
      </p:grpSpPr>
      <p:pic>
        <p:nvPicPr>
          <p:cNvPr id="14" name="Graphic 13">
            <a:extLst>
              <a:ext uri="{FF2B5EF4-FFF2-40B4-BE49-F238E27FC236}">
                <a16:creationId xmlns:a16="http://schemas.microsoft.com/office/drawing/2014/main" id="{0C68A29D-59FE-F074-7355-129353356A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07CF19A-3B3E-C9D9-6F55-5CAEAB976A16}"/>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D51732A7-CB60-3FB1-4884-3BE76CE2C116}"/>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1B658E24-D977-31F9-7D95-D6D1D72798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5E6F62A6-7C75-8E72-BC55-C744D193B5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AA8C950-5B7E-4232-ED1A-DFED4C036DBD}"/>
              </a:ext>
            </a:extLst>
          </p:cNvPr>
          <p:cNvSpPr>
            <a:spLocks noGrp="1"/>
          </p:cNvSpPr>
          <p:nvPr>
            <p:ph type="title"/>
          </p:nvPr>
        </p:nvSpPr>
        <p:spPr>
          <a:xfrm>
            <a:off x="660232" y="77647"/>
            <a:ext cx="10515600" cy="678730"/>
          </a:xfrm>
        </p:spPr>
        <p:txBody>
          <a:bodyPr>
            <a:normAutofit/>
          </a:bodyPr>
          <a:lstStyle/>
          <a:p>
            <a:r>
              <a:rPr lang="en-US" sz="2800" b="1" dirty="0">
                <a:solidFill>
                  <a:srgbClr val="000000"/>
                </a:solidFill>
                <a:latin typeface="Aptos Narrow" panose="020B0004020202020204" pitchFamily="34" charset="0"/>
              </a:rPr>
              <a:t>Draft Approach to problem</a:t>
            </a:r>
            <a:endParaRPr lang="en-IN" sz="2800" b="1" dirty="0">
              <a:solidFill>
                <a:srgbClr val="000000"/>
              </a:solidFill>
              <a:latin typeface="Aptos Narrow" panose="020B0004020202020204" pitchFamily="34" charset="0"/>
            </a:endParaRPr>
          </a:p>
        </p:txBody>
      </p:sp>
      <p:pic>
        <p:nvPicPr>
          <p:cNvPr id="4" name="Picture 3">
            <a:extLst>
              <a:ext uri="{FF2B5EF4-FFF2-40B4-BE49-F238E27FC236}">
                <a16:creationId xmlns:a16="http://schemas.microsoft.com/office/drawing/2014/main" id="{89FB06C0-395C-421A-9F13-5795C9BD032C}"/>
              </a:ext>
            </a:extLst>
          </p:cNvPr>
          <p:cNvPicPr>
            <a:picLocks noChangeAspect="1"/>
          </p:cNvPicPr>
          <p:nvPr/>
        </p:nvPicPr>
        <p:blipFill>
          <a:blip r:embed="rId8"/>
          <a:stretch>
            <a:fillRect/>
          </a:stretch>
        </p:blipFill>
        <p:spPr>
          <a:xfrm>
            <a:off x="1126961" y="873397"/>
            <a:ext cx="9202032" cy="4254411"/>
          </a:xfrm>
          <a:prstGeom prst="rect">
            <a:avLst/>
          </a:prstGeom>
        </p:spPr>
      </p:pic>
      <p:cxnSp>
        <p:nvCxnSpPr>
          <p:cNvPr id="6" name="Straight Connector 5">
            <a:extLst>
              <a:ext uri="{FF2B5EF4-FFF2-40B4-BE49-F238E27FC236}">
                <a16:creationId xmlns:a16="http://schemas.microsoft.com/office/drawing/2014/main" id="{399B94AA-270F-4FE4-8DE7-21679D88A380}"/>
              </a:ext>
            </a:extLst>
          </p:cNvPr>
          <p:cNvCxnSpPr/>
          <p:nvPr/>
        </p:nvCxnSpPr>
        <p:spPr>
          <a:xfrm>
            <a:off x="2832847" y="4931041"/>
            <a:ext cx="0" cy="1165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41D820F-3FF0-42E2-9001-93E9EA4F4EBA}"/>
              </a:ext>
            </a:extLst>
          </p:cNvPr>
          <p:cNvCxnSpPr/>
          <p:nvPr/>
        </p:nvCxnSpPr>
        <p:spPr>
          <a:xfrm>
            <a:off x="2832847" y="5164124"/>
            <a:ext cx="277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83E4E25-1FCF-4B32-936F-E6A662025322}"/>
              </a:ext>
            </a:extLst>
          </p:cNvPr>
          <p:cNvSpPr txBox="1"/>
          <p:nvPr/>
        </p:nvSpPr>
        <p:spPr>
          <a:xfrm>
            <a:off x="3110753" y="5016880"/>
            <a:ext cx="442109" cy="276999"/>
          </a:xfrm>
          <a:prstGeom prst="rect">
            <a:avLst/>
          </a:prstGeom>
          <a:noFill/>
        </p:spPr>
        <p:txBody>
          <a:bodyPr wrap="none" rtlCol="0">
            <a:spAutoFit/>
          </a:bodyPr>
          <a:lstStyle/>
          <a:p>
            <a:r>
              <a:rPr lang="en-US" sz="1200" dirty="0"/>
              <a:t>EDA</a:t>
            </a:r>
            <a:endParaRPr lang="en-IN" sz="1200" dirty="0"/>
          </a:p>
        </p:txBody>
      </p:sp>
      <p:cxnSp>
        <p:nvCxnSpPr>
          <p:cNvPr id="19" name="Straight Connector 18">
            <a:extLst>
              <a:ext uri="{FF2B5EF4-FFF2-40B4-BE49-F238E27FC236}">
                <a16:creationId xmlns:a16="http://schemas.microsoft.com/office/drawing/2014/main" id="{D33E3D83-D9A5-47AB-B698-59B4290D485B}"/>
              </a:ext>
            </a:extLst>
          </p:cNvPr>
          <p:cNvCxnSpPr/>
          <p:nvPr/>
        </p:nvCxnSpPr>
        <p:spPr>
          <a:xfrm>
            <a:off x="2837266" y="5513748"/>
            <a:ext cx="277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2FC44F6-5536-4957-9944-FCE0A0ADEA3C}"/>
              </a:ext>
            </a:extLst>
          </p:cNvPr>
          <p:cNvSpPr txBox="1"/>
          <p:nvPr/>
        </p:nvSpPr>
        <p:spPr>
          <a:xfrm>
            <a:off x="3110753" y="5375247"/>
            <a:ext cx="1365758" cy="276999"/>
          </a:xfrm>
          <a:prstGeom prst="rect">
            <a:avLst/>
          </a:prstGeom>
          <a:noFill/>
        </p:spPr>
        <p:txBody>
          <a:bodyPr wrap="none" rtlCol="0">
            <a:spAutoFit/>
          </a:bodyPr>
          <a:lstStyle/>
          <a:p>
            <a:r>
              <a:rPr lang="en-US" sz="1200" dirty="0"/>
              <a:t>Univariate Analysis</a:t>
            </a:r>
            <a:endParaRPr lang="en-IN" sz="1200" dirty="0"/>
          </a:p>
        </p:txBody>
      </p:sp>
      <p:cxnSp>
        <p:nvCxnSpPr>
          <p:cNvPr id="21" name="Straight Connector 20">
            <a:extLst>
              <a:ext uri="{FF2B5EF4-FFF2-40B4-BE49-F238E27FC236}">
                <a16:creationId xmlns:a16="http://schemas.microsoft.com/office/drawing/2014/main" id="{C030EB92-05CC-472E-BA12-56175D3E7362}"/>
              </a:ext>
            </a:extLst>
          </p:cNvPr>
          <p:cNvCxnSpPr/>
          <p:nvPr/>
        </p:nvCxnSpPr>
        <p:spPr>
          <a:xfrm>
            <a:off x="2837266" y="5899686"/>
            <a:ext cx="277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47E50AF-7883-4C57-B39C-5B6B16A19ED8}"/>
              </a:ext>
            </a:extLst>
          </p:cNvPr>
          <p:cNvSpPr txBox="1"/>
          <p:nvPr/>
        </p:nvSpPr>
        <p:spPr>
          <a:xfrm>
            <a:off x="3110753" y="5761185"/>
            <a:ext cx="1269578" cy="276999"/>
          </a:xfrm>
          <a:prstGeom prst="rect">
            <a:avLst/>
          </a:prstGeom>
          <a:noFill/>
        </p:spPr>
        <p:txBody>
          <a:bodyPr wrap="none" rtlCol="0">
            <a:spAutoFit/>
          </a:bodyPr>
          <a:lstStyle/>
          <a:p>
            <a:r>
              <a:rPr lang="en-US" sz="1200" dirty="0"/>
              <a:t>Bivariate Analysis</a:t>
            </a:r>
            <a:endParaRPr lang="en-IN" sz="1200" dirty="0"/>
          </a:p>
        </p:txBody>
      </p:sp>
      <p:cxnSp>
        <p:nvCxnSpPr>
          <p:cNvPr id="23" name="Straight Connector 22">
            <a:extLst>
              <a:ext uri="{FF2B5EF4-FFF2-40B4-BE49-F238E27FC236}">
                <a16:creationId xmlns:a16="http://schemas.microsoft.com/office/drawing/2014/main" id="{3ED992A3-7A5B-42D9-B8DF-87B70BFEE8DD}"/>
              </a:ext>
            </a:extLst>
          </p:cNvPr>
          <p:cNvCxnSpPr/>
          <p:nvPr/>
        </p:nvCxnSpPr>
        <p:spPr>
          <a:xfrm>
            <a:off x="4476511" y="4953452"/>
            <a:ext cx="0" cy="1165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84DAA3C-3A83-4421-B18B-BE4A7BCFB8D8}"/>
              </a:ext>
            </a:extLst>
          </p:cNvPr>
          <p:cNvCxnSpPr/>
          <p:nvPr/>
        </p:nvCxnSpPr>
        <p:spPr>
          <a:xfrm>
            <a:off x="4476511" y="5186535"/>
            <a:ext cx="277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B0A949-EA9B-490A-B083-48C2EDDFEACA}"/>
              </a:ext>
            </a:extLst>
          </p:cNvPr>
          <p:cNvSpPr txBox="1"/>
          <p:nvPr/>
        </p:nvSpPr>
        <p:spPr>
          <a:xfrm>
            <a:off x="4754416" y="5043778"/>
            <a:ext cx="1040093" cy="461665"/>
          </a:xfrm>
          <a:prstGeom prst="rect">
            <a:avLst/>
          </a:prstGeom>
          <a:noFill/>
        </p:spPr>
        <p:txBody>
          <a:bodyPr wrap="none" rtlCol="0">
            <a:spAutoFit/>
          </a:bodyPr>
          <a:lstStyle/>
          <a:p>
            <a:r>
              <a:rPr lang="en-US" sz="1200" dirty="0"/>
              <a:t>Missing Value</a:t>
            </a:r>
          </a:p>
          <a:p>
            <a:r>
              <a:rPr lang="en-IN" sz="1200" dirty="0"/>
              <a:t>Treatment</a:t>
            </a:r>
          </a:p>
        </p:txBody>
      </p:sp>
      <p:cxnSp>
        <p:nvCxnSpPr>
          <p:cNvPr id="26" name="Straight Connector 25">
            <a:extLst>
              <a:ext uri="{FF2B5EF4-FFF2-40B4-BE49-F238E27FC236}">
                <a16:creationId xmlns:a16="http://schemas.microsoft.com/office/drawing/2014/main" id="{B29D5D81-B0FA-470A-BEB7-7208FB01487F}"/>
              </a:ext>
            </a:extLst>
          </p:cNvPr>
          <p:cNvCxnSpPr/>
          <p:nvPr/>
        </p:nvCxnSpPr>
        <p:spPr>
          <a:xfrm>
            <a:off x="5918437" y="4953452"/>
            <a:ext cx="0" cy="1165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DDDBC62-ECC4-4A8F-A31C-99B6E7CD748D}"/>
              </a:ext>
            </a:extLst>
          </p:cNvPr>
          <p:cNvCxnSpPr/>
          <p:nvPr/>
        </p:nvCxnSpPr>
        <p:spPr>
          <a:xfrm>
            <a:off x="5918437" y="5186535"/>
            <a:ext cx="277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89ECD05F-FC95-4D70-87C3-52CE2113604D}"/>
              </a:ext>
            </a:extLst>
          </p:cNvPr>
          <p:cNvSpPr txBox="1"/>
          <p:nvPr/>
        </p:nvSpPr>
        <p:spPr>
          <a:xfrm>
            <a:off x="6196342" y="5043778"/>
            <a:ext cx="1109535" cy="276999"/>
          </a:xfrm>
          <a:prstGeom prst="rect">
            <a:avLst/>
          </a:prstGeom>
          <a:noFill/>
        </p:spPr>
        <p:txBody>
          <a:bodyPr wrap="none" rtlCol="0">
            <a:spAutoFit/>
          </a:bodyPr>
          <a:lstStyle/>
          <a:p>
            <a:r>
              <a:rPr lang="en-US" sz="1200" dirty="0"/>
              <a:t>Data Balancing</a:t>
            </a:r>
            <a:endParaRPr lang="en-IN" sz="1200" dirty="0"/>
          </a:p>
        </p:txBody>
      </p:sp>
      <p:cxnSp>
        <p:nvCxnSpPr>
          <p:cNvPr id="29" name="Straight Connector 28">
            <a:extLst>
              <a:ext uri="{FF2B5EF4-FFF2-40B4-BE49-F238E27FC236}">
                <a16:creationId xmlns:a16="http://schemas.microsoft.com/office/drawing/2014/main" id="{95E88F6C-2BF4-4666-92BC-90F1D2DA237C}"/>
              </a:ext>
            </a:extLst>
          </p:cNvPr>
          <p:cNvCxnSpPr/>
          <p:nvPr/>
        </p:nvCxnSpPr>
        <p:spPr>
          <a:xfrm>
            <a:off x="5918437" y="5765442"/>
            <a:ext cx="277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AE74A76-13FD-44CB-8A84-9EFD7C56AD68}"/>
              </a:ext>
            </a:extLst>
          </p:cNvPr>
          <p:cNvSpPr txBox="1"/>
          <p:nvPr/>
        </p:nvSpPr>
        <p:spPr>
          <a:xfrm>
            <a:off x="6196342" y="5622685"/>
            <a:ext cx="856325" cy="276999"/>
          </a:xfrm>
          <a:prstGeom prst="rect">
            <a:avLst/>
          </a:prstGeom>
          <a:noFill/>
        </p:spPr>
        <p:txBody>
          <a:bodyPr wrap="none" rtlCol="0">
            <a:spAutoFit/>
          </a:bodyPr>
          <a:lstStyle/>
          <a:p>
            <a:r>
              <a:rPr lang="en-US" sz="1200" dirty="0"/>
              <a:t>ML Model </a:t>
            </a:r>
            <a:endParaRPr lang="en-IN" sz="1200" dirty="0"/>
          </a:p>
        </p:txBody>
      </p:sp>
      <p:cxnSp>
        <p:nvCxnSpPr>
          <p:cNvPr id="31" name="Straight Connector 30">
            <a:extLst>
              <a:ext uri="{FF2B5EF4-FFF2-40B4-BE49-F238E27FC236}">
                <a16:creationId xmlns:a16="http://schemas.microsoft.com/office/drawing/2014/main" id="{ABA0F40C-579E-4DA4-A106-B19EDD716BBD}"/>
              </a:ext>
            </a:extLst>
          </p:cNvPr>
          <p:cNvCxnSpPr/>
          <p:nvPr/>
        </p:nvCxnSpPr>
        <p:spPr>
          <a:xfrm>
            <a:off x="7425899" y="4903134"/>
            <a:ext cx="0" cy="11654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3E02913-D073-4AF4-8CA9-0F96C5F141DB}"/>
              </a:ext>
            </a:extLst>
          </p:cNvPr>
          <p:cNvCxnSpPr/>
          <p:nvPr/>
        </p:nvCxnSpPr>
        <p:spPr>
          <a:xfrm>
            <a:off x="7425899" y="5136217"/>
            <a:ext cx="2779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363F79-9367-4772-88A6-3BCE407FEAF4}"/>
              </a:ext>
            </a:extLst>
          </p:cNvPr>
          <p:cNvSpPr txBox="1"/>
          <p:nvPr/>
        </p:nvSpPr>
        <p:spPr>
          <a:xfrm>
            <a:off x="7703804" y="4993460"/>
            <a:ext cx="1673150" cy="276999"/>
          </a:xfrm>
          <a:prstGeom prst="rect">
            <a:avLst/>
          </a:prstGeom>
          <a:noFill/>
        </p:spPr>
        <p:txBody>
          <a:bodyPr wrap="none" rtlCol="0">
            <a:spAutoFit/>
          </a:bodyPr>
          <a:lstStyle/>
          <a:p>
            <a:r>
              <a:rPr lang="en-US" sz="1200" dirty="0"/>
              <a:t>Performance Evaluation</a:t>
            </a:r>
            <a:endParaRPr lang="en-IN" sz="1200" dirty="0"/>
          </a:p>
        </p:txBody>
      </p:sp>
    </p:spTree>
    <p:extLst>
      <p:ext uri="{BB962C8B-B14F-4D97-AF65-F5344CB8AC3E}">
        <p14:creationId xmlns:p14="http://schemas.microsoft.com/office/powerpoint/2010/main" val="369633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18260" y="149263"/>
            <a:ext cx="10515600" cy="678730"/>
          </a:xfrm>
        </p:spPr>
        <p:txBody>
          <a:bodyPr>
            <a:normAutofit/>
          </a:bodyPr>
          <a:lstStyle/>
          <a:p>
            <a:r>
              <a:rPr lang="en-US" dirty="0">
                <a:solidFill>
                  <a:srgbClr val="000000"/>
                </a:solidFill>
              </a:rPr>
              <a:t>Data Cleaning</a:t>
            </a:r>
            <a:endParaRPr lang="en-IN" dirty="0">
              <a:solidFill>
                <a:srgbClr val="000000"/>
              </a:solidFill>
            </a:endParaRPr>
          </a:p>
        </p:txBody>
      </p:sp>
      <p:pic>
        <p:nvPicPr>
          <p:cNvPr id="3" name="Picture 2">
            <a:extLst>
              <a:ext uri="{FF2B5EF4-FFF2-40B4-BE49-F238E27FC236}">
                <a16:creationId xmlns:a16="http://schemas.microsoft.com/office/drawing/2014/main" id="{69FE031C-EE47-4361-A35E-721F4152B74A}"/>
              </a:ext>
            </a:extLst>
          </p:cNvPr>
          <p:cNvPicPr>
            <a:picLocks noChangeAspect="1"/>
          </p:cNvPicPr>
          <p:nvPr/>
        </p:nvPicPr>
        <p:blipFill>
          <a:blip r:embed="rId8"/>
          <a:stretch>
            <a:fillRect/>
          </a:stretch>
        </p:blipFill>
        <p:spPr>
          <a:xfrm>
            <a:off x="1016168" y="1071419"/>
            <a:ext cx="9563929" cy="2170297"/>
          </a:xfrm>
          <a:prstGeom prst="rect">
            <a:avLst/>
          </a:prstGeom>
          <a:ln>
            <a:solidFill>
              <a:schemeClr val="tx1"/>
            </a:solidFill>
          </a:ln>
        </p:spPr>
      </p:pic>
      <p:sp>
        <p:nvSpPr>
          <p:cNvPr id="4" name="TextBox 3">
            <a:extLst>
              <a:ext uri="{FF2B5EF4-FFF2-40B4-BE49-F238E27FC236}">
                <a16:creationId xmlns:a16="http://schemas.microsoft.com/office/drawing/2014/main" id="{150B55B5-70EB-42C7-BE8F-EA01CB86A3D5}"/>
              </a:ext>
            </a:extLst>
          </p:cNvPr>
          <p:cNvSpPr txBox="1"/>
          <p:nvPr/>
        </p:nvSpPr>
        <p:spPr>
          <a:xfrm>
            <a:off x="549599" y="1468191"/>
            <a:ext cx="430887" cy="1274836"/>
          </a:xfrm>
          <a:prstGeom prst="rect">
            <a:avLst/>
          </a:prstGeom>
          <a:noFill/>
        </p:spPr>
        <p:txBody>
          <a:bodyPr vert="vert270" wrap="none" rtlCol="0">
            <a:spAutoFit/>
          </a:bodyPr>
          <a:lstStyle/>
          <a:p>
            <a:r>
              <a:rPr lang="en-US" sz="1600" b="1" dirty="0"/>
              <a:t>Data top view</a:t>
            </a:r>
            <a:endParaRPr lang="en-IN" sz="1600" b="1" dirty="0"/>
          </a:p>
        </p:txBody>
      </p:sp>
      <p:sp>
        <p:nvSpPr>
          <p:cNvPr id="38" name="TextBox 37">
            <a:extLst>
              <a:ext uri="{FF2B5EF4-FFF2-40B4-BE49-F238E27FC236}">
                <a16:creationId xmlns:a16="http://schemas.microsoft.com/office/drawing/2014/main" id="{80FBEC72-3C07-47C4-913D-E05924FDD971}"/>
              </a:ext>
            </a:extLst>
          </p:cNvPr>
          <p:cNvSpPr txBox="1"/>
          <p:nvPr/>
        </p:nvSpPr>
        <p:spPr>
          <a:xfrm>
            <a:off x="980486" y="3320332"/>
            <a:ext cx="4992746"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ptos Narrow" panose="020B0004020202020204" pitchFamily="34" charset="0"/>
              </a:rPr>
              <a:t>CLIENTNUM will be dropped as it has no information</a:t>
            </a:r>
          </a:p>
          <a:p>
            <a:pPr marL="285750" indent="-285750">
              <a:buFont typeface="Arial" panose="020B0604020202020204" pitchFamily="34" charset="0"/>
              <a:buChar char="•"/>
            </a:pPr>
            <a:r>
              <a:rPr lang="en-US" sz="1600" u="sng" dirty="0">
                <a:latin typeface="Aptos Narrow" panose="020B0004020202020204" pitchFamily="34" charset="0"/>
              </a:rPr>
              <a:t>There are no duplicates in data set</a:t>
            </a:r>
          </a:p>
        </p:txBody>
      </p:sp>
      <p:pic>
        <p:nvPicPr>
          <p:cNvPr id="39" name="Picture 38">
            <a:extLst>
              <a:ext uri="{FF2B5EF4-FFF2-40B4-BE49-F238E27FC236}">
                <a16:creationId xmlns:a16="http://schemas.microsoft.com/office/drawing/2014/main" id="{D1C50142-EFDA-405A-BA76-DF59B11B25E0}"/>
              </a:ext>
            </a:extLst>
          </p:cNvPr>
          <p:cNvPicPr>
            <a:picLocks noChangeAspect="1"/>
          </p:cNvPicPr>
          <p:nvPr/>
        </p:nvPicPr>
        <p:blipFill>
          <a:blip r:embed="rId9"/>
          <a:stretch>
            <a:fillRect/>
          </a:stretch>
        </p:blipFill>
        <p:spPr>
          <a:xfrm>
            <a:off x="5798132" y="3429000"/>
            <a:ext cx="4725137" cy="2878494"/>
          </a:xfrm>
          <a:prstGeom prst="rect">
            <a:avLst/>
          </a:prstGeom>
          <a:ln>
            <a:solidFill>
              <a:schemeClr val="tx1"/>
            </a:solidFill>
          </a:ln>
        </p:spPr>
      </p:pic>
      <p:sp>
        <p:nvSpPr>
          <p:cNvPr id="40" name="TextBox 39">
            <a:extLst>
              <a:ext uri="{FF2B5EF4-FFF2-40B4-BE49-F238E27FC236}">
                <a16:creationId xmlns:a16="http://schemas.microsoft.com/office/drawing/2014/main" id="{1F51EB81-42A5-4D87-89DD-AE33306D6C43}"/>
              </a:ext>
            </a:extLst>
          </p:cNvPr>
          <p:cNvSpPr txBox="1"/>
          <p:nvPr/>
        </p:nvSpPr>
        <p:spPr>
          <a:xfrm>
            <a:off x="2747755" y="4598469"/>
            <a:ext cx="1796261" cy="338554"/>
          </a:xfrm>
          <a:prstGeom prst="rect">
            <a:avLst/>
          </a:prstGeom>
          <a:noFill/>
        </p:spPr>
        <p:txBody>
          <a:bodyPr wrap="none" rtlCol="0">
            <a:spAutoFit/>
          </a:bodyPr>
          <a:lstStyle/>
          <a:p>
            <a:r>
              <a:rPr lang="en-US" sz="1600" b="1" dirty="0">
                <a:latin typeface="Aptos Narrow" panose="020B0004020202020204" pitchFamily="34" charset="0"/>
              </a:rPr>
              <a:t>Description of data</a:t>
            </a:r>
            <a:endParaRPr lang="en-IN" sz="1600" b="1" dirty="0">
              <a:latin typeface="Aptos Narrow" panose="020B0004020202020204" pitchFamily="34" charset="0"/>
            </a:endParaRPr>
          </a:p>
        </p:txBody>
      </p:sp>
      <p:sp>
        <p:nvSpPr>
          <p:cNvPr id="2" name="Rectangle 1">
            <a:extLst>
              <a:ext uri="{FF2B5EF4-FFF2-40B4-BE49-F238E27FC236}">
                <a16:creationId xmlns:a16="http://schemas.microsoft.com/office/drawing/2014/main" id="{13F8267D-0BCC-44DA-ABD9-E332DBF2C0BD}"/>
              </a:ext>
            </a:extLst>
          </p:cNvPr>
          <p:cNvSpPr/>
          <p:nvPr/>
        </p:nvSpPr>
        <p:spPr>
          <a:xfrm>
            <a:off x="1016168" y="1044121"/>
            <a:ext cx="1073889" cy="2197595"/>
          </a:xfrm>
          <a:prstGeom prst="rect">
            <a:avLst/>
          </a:prstGeom>
          <a:noFill/>
          <a:ln w="285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Connector: Curved 5">
            <a:extLst>
              <a:ext uri="{FF2B5EF4-FFF2-40B4-BE49-F238E27FC236}">
                <a16:creationId xmlns:a16="http://schemas.microsoft.com/office/drawing/2014/main" id="{B17902A1-EC79-2F4A-887F-E4B21348251A}"/>
              </a:ext>
            </a:extLst>
          </p:cNvPr>
          <p:cNvCxnSpPr>
            <a:stCxn id="40" idx="3"/>
          </p:cNvCxnSpPr>
          <p:nvPr/>
        </p:nvCxnSpPr>
        <p:spPr>
          <a:xfrm flipV="1">
            <a:off x="4544016" y="4282751"/>
            <a:ext cx="961045" cy="484995"/>
          </a:xfrm>
          <a:prstGeom prst="curvedConnector3">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475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18260" y="96949"/>
            <a:ext cx="10515600" cy="678730"/>
          </a:xfrm>
        </p:spPr>
        <p:txBody>
          <a:bodyPr>
            <a:normAutofit/>
          </a:bodyPr>
          <a:lstStyle/>
          <a:p>
            <a:r>
              <a:rPr lang="en-US" dirty="0">
                <a:solidFill>
                  <a:srgbClr val="000000"/>
                </a:solidFill>
              </a:rPr>
              <a:t>Distribution of data based on Attrition and Card Category</a:t>
            </a:r>
            <a:endParaRPr lang="en-IN" dirty="0">
              <a:solidFill>
                <a:srgbClr val="000000"/>
              </a:solidFill>
            </a:endParaRPr>
          </a:p>
        </p:txBody>
      </p:sp>
      <p:sp>
        <p:nvSpPr>
          <p:cNvPr id="6" name="TextBox 5">
            <a:extLst>
              <a:ext uri="{FF2B5EF4-FFF2-40B4-BE49-F238E27FC236}">
                <a16:creationId xmlns:a16="http://schemas.microsoft.com/office/drawing/2014/main" id="{10C7AE81-FF94-4ECA-9606-3DC1A8241B17}"/>
              </a:ext>
            </a:extLst>
          </p:cNvPr>
          <p:cNvSpPr txBox="1"/>
          <p:nvPr/>
        </p:nvSpPr>
        <p:spPr>
          <a:xfrm>
            <a:off x="388527" y="5531223"/>
            <a:ext cx="5918967"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ptos Narrow" panose="020B0004020202020204" pitchFamily="34" charset="0"/>
              </a:rPr>
              <a:t>Data is mildly imbalanced with 16% data on Attrited customer</a:t>
            </a:r>
            <a:endParaRPr lang="en-IN" sz="1600" dirty="0">
              <a:latin typeface="Aptos Narrow" panose="020B0004020202020204" pitchFamily="34" charset="0"/>
            </a:endParaRPr>
          </a:p>
        </p:txBody>
      </p:sp>
      <p:pic>
        <p:nvPicPr>
          <p:cNvPr id="4" name="Picture 3">
            <a:extLst>
              <a:ext uri="{FF2B5EF4-FFF2-40B4-BE49-F238E27FC236}">
                <a16:creationId xmlns:a16="http://schemas.microsoft.com/office/drawing/2014/main" id="{2680914D-9531-4360-913B-28BD15BD5568}"/>
              </a:ext>
            </a:extLst>
          </p:cNvPr>
          <p:cNvPicPr>
            <a:picLocks noChangeAspect="1"/>
          </p:cNvPicPr>
          <p:nvPr/>
        </p:nvPicPr>
        <p:blipFill>
          <a:blip r:embed="rId8"/>
          <a:stretch>
            <a:fillRect/>
          </a:stretch>
        </p:blipFill>
        <p:spPr>
          <a:xfrm>
            <a:off x="618260" y="1281784"/>
            <a:ext cx="4788560" cy="4058325"/>
          </a:xfrm>
          <a:prstGeom prst="rect">
            <a:avLst/>
          </a:prstGeom>
        </p:spPr>
      </p:pic>
      <p:pic>
        <p:nvPicPr>
          <p:cNvPr id="2" name="Picture 1">
            <a:extLst>
              <a:ext uri="{FF2B5EF4-FFF2-40B4-BE49-F238E27FC236}">
                <a16:creationId xmlns:a16="http://schemas.microsoft.com/office/drawing/2014/main" id="{F52029D6-239C-49BC-83E8-5D313BCA324C}"/>
              </a:ext>
            </a:extLst>
          </p:cNvPr>
          <p:cNvPicPr>
            <a:picLocks noChangeAspect="1"/>
          </p:cNvPicPr>
          <p:nvPr/>
        </p:nvPicPr>
        <p:blipFill>
          <a:blip r:embed="rId9"/>
          <a:stretch>
            <a:fillRect/>
          </a:stretch>
        </p:blipFill>
        <p:spPr>
          <a:xfrm>
            <a:off x="6815816" y="1415223"/>
            <a:ext cx="4377098" cy="3609894"/>
          </a:xfrm>
          <a:prstGeom prst="rect">
            <a:avLst/>
          </a:prstGeom>
        </p:spPr>
      </p:pic>
      <p:sp>
        <p:nvSpPr>
          <p:cNvPr id="3" name="TextBox 2">
            <a:extLst>
              <a:ext uri="{FF2B5EF4-FFF2-40B4-BE49-F238E27FC236}">
                <a16:creationId xmlns:a16="http://schemas.microsoft.com/office/drawing/2014/main" id="{D27D3850-87A1-2440-9D00-E5FA9182B562}"/>
              </a:ext>
            </a:extLst>
          </p:cNvPr>
          <p:cNvSpPr txBox="1"/>
          <p:nvPr/>
        </p:nvSpPr>
        <p:spPr>
          <a:xfrm>
            <a:off x="7082071" y="5531223"/>
            <a:ext cx="5918967"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ptos Narrow" panose="020B0004020202020204" pitchFamily="34" charset="0"/>
              </a:rPr>
              <a:t>Blue Card seems favorite to customers.</a:t>
            </a:r>
            <a:endParaRPr lang="en-IN" sz="1600" dirty="0">
              <a:latin typeface="Aptos Narrow" panose="020B0004020202020204" pitchFamily="34" charset="0"/>
            </a:endParaRPr>
          </a:p>
        </p:txBody>
      </p:sp>
    </p:spTree>
    <p:extLst>
      <p:ext uri="{BB962C8B-B14F-4D97-AF65-F5344CB8AC3E}">
        <p14:creationId xmlns:p14="http://schemas.microsoft.com/office/powerpoint/2010/main" val="200093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3E513D41-6612-415D-942E-81BD9F7258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8171" y="128650"/>
            <a:ext cx="2279584" cy="455916"/>
          </a:xfrm>
          <a:prstGeom prst="rect">
            <a:avLst/>
          </a:prstGeom>
        </p:spPr>
      </p:pic>
      <p:grpSp>
        <p:nvGrpSpPr>
          <p:cNvPr id="15" name="Group 14">
            <a:extLst>
              <a:ext uri="{FF2B5EF4-FFF2-40B4-BE49-F238E27FC236}">
                <a16:creationId xmlns:a16="http://schemas.microsoft.com/office/drawing/2014/main" id="{1F108B23-635E-4CB5-9D9E-448B293817B1}"/>
              </a:ext>
            </a:extLst>
          </p:cNvPr>
          <p:cNvGrpSpPr/>
          <p:nvPr/>
        </p:nvGrpSpPr>
        <p:grpSpPr>
          <a:xfrm>
            <a:off x="9004365" y="173718"/>
            <a:ext cx="2719464" cy="365781"/>
            <a:chOff x="9228405" y="594424"/>
            <a:chExt cx="2841675" cy="382219"/>
          </a:xfrm>
        </p:grpSpPr>
        <p:cxnSp>
          <p:nvCxnSpPr>
            <p:cNvPr id="16" name="Straight Connector 15">
              <a:extLst>
                <a:ext uri="{FF2B5EF4-FFF2-40B4-BE49-F238E27FC236}">
                  <a16:creationId xmlns:a16="http://schemas.microsoft.com/office/drawing/2014/main" id="{757D188D-E3C4-4F33-9A26-84E38C8DA2CD}"/>
                </a:ext>
              </a:extLst>
            </p:cNvPr>
            <p:cNvCxnSpPr>
              <a:cxnSpLocks/>
            </p:cNvCxnSpPr>
            <p:nvPr/>
          </p:nvCxnSpPr>
          <p:spPr>
            <a:xfrm>
              <a:off x="10455884" y="594424"/>
              <a:ext cx="0" cy="3822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C3B4E9C-5DC2-4CB5-A034-C3F141AB58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12560" y="641156"/>
              <a:ext cx="1457520" cy="288755"/>
            </a:xfrm>
            <a:prstGeom prst="rect">
              <a:avLst/>
            </a:prstGeom>
          </p:spPr>
        </p:pic>
        <p:pic>
          <p:nvPicPr>
            <p:cNvPr id="18" name="Graphic 17">
              <a:extLst>
                <a:ext uri="{FF2B5EF4-FFF2-40B4-BE49-F238E27FC236}">
                  <a16:creationId xmlns:a16="http://schemas.microsoft.com/office/drawing/2014/main" id="{6B377CA8-7B11-459E-B86E-293AA51262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28405" y="616314"/>
              <a:ext cx="1083801" cy="338438"/>
            </a:xfrm>
            <a:prstGeom prst="rect">
              <a:avLst/>
            </a:prstGeom>
          </p:spPr>
        </p:pic>
      </p:grpSp>
      <p:sp>
        <p:nvSpPr>
          <p:cNvPr id="10" name="Title 1">
            <a:extLst>
              <a:ext uri="{FF2B5EF4-FFF2-40B4-BE49-F238E27FC236}">
                <a16:creationId xmlns:a16="http://schemas.microsoft.com/office/drawing/2014/main" id="{2C7DDF4A-AF66-43CD-9975-610981D19D9D}"/>
              </a:ext>
            </a:extLst>
          </p:cNvPr>
          <p:cNvSpPr>
            <a:spLocks noGrp="1"/>
          </p:cNvSpPr>
          <p:nvPr>
            <p:ph type="title"/>
          </p:nvPr>
        </p:nvSpPr>
        <p:spPr>
          <a:xfrm>
            <a:off x="615622" y="123860"/>
            <a:ext cx="10515600" cy="678730"/>
          </a:xfrm>
        </p:spPr>
        <p:txBody>
          <a:bodyPr>
            <a:normAutofit/>
          </a:bodyPr>
          <a:lstStyle/>
          <a:p>
            <a:r>
              <a:rPr lang="en-US" dirty="0"/>
              <a:t>Missing/Unknown Data Detection </a:t>
            </a:r>
            <a:endParaRPr lang="en-IN" dirty="0"/>
          </a:p>
        </p:txBody>
      </p:sp>
      <p:grpSp>
        <p:nvGrpSpPr>
          <p:cNvPr id="25" name="Group 24">
            <a:extLst>
              <a:ext uri="{FF2B5EF4-FFF2-40B4-BE49-F238E27FC236}">
                <a16:creationId xmlns:a16="http://schemas.microsoft.com/office/drawing/2014/main" id="{0F36A902-C5B1-8B31-AE82-BCE66EB16064}"/>
              </a:ext>
            </a:extLst>
          </p:cNvPr>
          <p:cNvGrpSpPr/>
          <p:nvPr/>
        </p:nvGrpSpPr>
        <p:grpSpPr>
          <a:xfrm>
            <a:off x="384930" y="5900859"/>
            <a:ext cx="11602531" cy="338554"/>
            <a:chOff x="468171" y="5150753"/>
            <a:chExt cx="11602531" cy="338554"/>
          </a:xfrm>
        </p:grpSpPr>
        <p:sp>
          <p:nvSpPr>
            <p:cNvPr id="19" name="TextBox 18">
              <a:extLst>
                <a:ext uri="{FF2B5EF4-FFF2-40B4-BE49-F238E27FC236}">
                  <a16:creationId xmlns:a16="http://schemas.microsoft.com/office/drawing/2014/main" id="{E6C701CB-7201-49F2-BAB7-BA7E6309B184}"/>
                </a:ext>
              </a:extLst>
            </p:cNvPr>
            <p:cNvSpPr txBox="1"/>
            <p:nvPr/>
          </p:nvSpPr>
          <p:spPr>
            <a:xfrm>
              <a:off x="468171" y="5150753"/>
              <a:ext cx="4972800"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ptos Narrow" panose="020B0004020202020204" pitchFamily="34" charset="0"/>
                </a:rPr>
                <a:t>Education Level has 14.7% Unknowns</a:t>
              </a:r>
              <a:endParaRPr lang="en-IN" sz="1600" dirty="0">
                <a:latin typeface="Aptos Narrow" panose="020B0004020202020204" pitchFamily="34" charset="0"/>
              </a:endParaRPr>
            </a:p>
          </p:txBody>
        </p:sp>
        <p:sp>
          <p:nvSpPr>
            <p:cNvPr id="11" name="TextBox 10">
              <a:extLst>
                <a:ext uri="{FF2B5EF4-FFF2-40B4-BE49-F238E27FC236}">
                  <a16:creationId xmlns:a16="http://schemas.microsoft.com/office/drawing/2014/main" id="{4D2F4E3F-A452-462C-9774-822139755903}"/>
                </a:ext>
              </a:extLst>
            </p:cNvPr>
            <p:cNvSpPr txBox="1"/>
            <p:nvPr/>
          </p:nvSpPr>
          <p:spPr>
            <a:xfrm>
              <a:off x="4399777" y="5150753"/>
              <a:ext cx="4972800"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ptos Narrow" panose="020B0004020202020204" pitchFamily="34" charset="0"/>
                </a:rPr>
                <a:t>Marital status has 7.4% Unknowns</a:t>
              </a:r>
              <a:endParaRPr lang="en-IN" sz="1600" dirty="0">
                <a:latin typeface="Aptos Narrow" panose="020B0004020202020204" pitchFamily="34" charset="0"/>
              </a:endParaRPr>
            </a:p>
          </p:txBody>
        </p:sp>
        <p:sp>
          <p:nvSpPr>
            <p:cNvPr id="3" name="TextBox 2">
              <a:extLst>
                <a:ext uri="{FF2B5EF4-FFF2-40B4-BE49-F238E27FC236}">
                  <a16:creationId xmlns:a16="http://schemas.microsoft.com/office/drawing/2014/main" id="{B7F13003-721C-B05E-C994-1AFB0C196896}"/>
                </a:ext>
              </a:extLst>
            </p:cNvPr>
            <p:cNvSpPr txBox="1"/>
            <p:nvPr/>
          </p:nvSpPr>
          <p:spPr>
            <a:xfrm>
              <a:off x="7685254" y="5150753"/>
              <a:ext cx="4385448" cy="338554"/>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ptos Narrow" panose="020B0004020202020204" pitchFamily="34" charset="0"/>
                </a:rPr>
                <a:t>Income category of 11% customers are unknown</a:t>
              </a:r>
            </a:p>
          </p:txBody>
        </p:sp>
      </p:grpSp>
      <p:sp>
        <p:nvSpPr>
          <p:cNvPr id="4" name="TextBox 3">
            <a:extLst>
              <a:ext uri="{FF2B5EF4-FFF2-40B4-BE49-F238E27FC236}">
                <a16:creationId xmlns:a16="http://schemas.microsoft.com/office/drawing/2014/main" id="{0FED8EFA-4B30-297D-3C44-0E1CF9734A08}"/>
              </a:ext>
            </a:extLst>
          </p:cNvPr>
          <p:cNvSpPr txBox="1"/>
          <p:nvPr/>
        </p:nvSpPr>
        <p:spPr>
          <a:xfrm>
            <a:off x="618260" y="873397"/>
            <a:ext cx="8842979" cy="1323439"/>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ptos Narrow" panose="020B0004020202020204" pitchFamily="34" charset="0"/>
              </a:rPr>
              <a:t>Three categorical columns in the dataset, namely Education level, Marital Status, and Income Category, contain missing values.</a:t>
            </a:r>
          </a:p>
          <a:p>
            <a:pPr marL="285750" indent="-285750">
              <a:buFont typeface="Wingdings" panose="05000000000000000000" pitchFamily="2" charset="2"/>
              <a:buChar char="Ø"/>
            </a:pPr>
            <a:r>
              <a:rPr lang="en-US" sz="1600" dirty="0">
                <a:latin typeface="Aptos Narrow" panose="020B0004020202020204" pitchFamily="34" charset="0"/>
              </a:rPr>
              <a:t>Due to the substantial percentage of missing values and the fact that they don't pertain to the same customers, removing them is not a suitable option. Therefore, we will employ a predictive approach to determine the values for the unknowns.</a:t>
            </a:r>
          </a:p>
        </p:txBody>
      </p:sp>
      <p:grpSp>
        <p:nvGrpSpPr>
          <p:cNvPr id="24" name="Group 23">
            <a:extLst>
              <a:ext uri="{FF2B5EF4-FFF2-40B4-BE49-F238E27FC236}">
                <a16:creationId xmlns:a16="http://schemas.microsoft.com/office/drawing/2014/main" id="{D3C47127-134E-B576-5922-5401B2E8D31E}"/>
              </a:ext>
            </a:extLst>
          </p:cNvPr>
          <p:cNvGrpSpPr/>
          <p:nvPr/>
        </p:nvGrpSpPr>
        <p:grpSpPr>
          <a:xfrm>
            <a:off x="615622" y="2414860"/>
            <a:ext cx="11108207" cy="3485999"/>
            <a:chOff x="468171" y="1187994"/>
            <a:chExt cx="11075791" cy="3485999"/>
          </a:xfrm>
        </p:grpSpPr>
        <p:grpSp>
          <p:nvGrpSpPr>
            <p:cNvPr id="20" name="Group 19">
              <a:extLst>
                <a:ext uri="{FF2B5EF4-FFF2-40B4-BE49-F238E27FC236}">
                  <a16:creationId xmlns:a16="http://schemas.microsoft.com/office/drawing/2014/main" id="{EAD412EE-8936-C31E-B5C6-92E34BB2A096}"/>
                </a:ext>
              </a:extLst>
            </p:cNvPr>
            <p:cNvGrpSpPr/>
            <p:nvPr/>
          </p:nvGrpSpPr>
          <p:grpSpPr>
            <a:xfrm>
              <a:off x="468171" y="1187994"/>
              <a:ext cx="3917277" cy="3403040"/>
              <a:chOff x="468171" y="1187994"/>
              <a:chExt cx="3917277" cy="3403040"/>
            </a:xfrm>
          </p:grpSpPr>
          <p:pic>
            <p:nvPicPr>
              <p:cNvPr id="9" name="Picture 8">
                <a:extLst>
                  <a:ext uri="{FF2B5EF4-FFF2-40B4-BE49-F238E27FC236}">
                    <a16:creationId xmlns:a16="http://schemas.microsoft.com/office/drawing/2014/main" id="{54E5385D-172C-42AD-A008-1DF063C22847}"/>
                  </a:ext>
                </a:extLst>
              </p:cNvPr>
              <p:cNvPicPr>
                <a:picLocks noChangeAspect="1"/>
              </p:cNvPicPr>
              <p:nvPr/>
            </p:nvPicPr>
            <p:blipFill>
              <a:blip r:embed="rId8"/>
              <a:stretch>
                <a:fillRect/>
              </a:stretch>
            </p:blipFill>
            <p:spPr>
              <a:xfrm>
                <a:off x="468171" y="1187994"/>
                <a:ext cx="3917277" cy="3403040"/>
              </a:xfrm>
              <a:prstGeom prst="rect">
                <a:avLst/>
              </a:prstGeom>
            </p:spPr>
          </p:pic>
          <p:sp>
            <p:nvSpPr>
              <p:cNvPr id="7" name="Rectangle: Rounded Corners 6">
                <a:extLst>
                  <a:ext uri="{FF2B5EF4-FFF2-40B4-BE49-F238E27FC236}">
                    <a16:creationId xmlns:a16="http://schemas.microsoft.com/office/drawing/2014/main" id="{14D83142-FB41-8595-0A6D-0AF9DB8F9826}"/>
                  </a:ext>
                </a:extLst>
              </p:cNvPr>
              <p:cNvSpPr/>
              <p:nvPr/>
            </p:nvSpPr>
            <p:spPr>
              <a:xfrm>
                <a:off x="1847461" y="2313992"/>
                <a:ext cx="485192" cy="200608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21" name="Group 20">
              <a:extLst>
                <a:ext uri="{FF2B5EF4-FFF2-40B4-BE49-F238E27FC236}">
                  <a16:creationId xmlns:a16="http://schemas.microsoft.com/office/drawing/2014/main" id="{812AEBD0-FBC7-85F1-2F1B-69B3FBE1BF07}"/>
                </a:ext>
              </a:extLst>
            </p:cNvPr>
            <p:cNvGrpSpPr/>
            <p:nvPr/>
          </p:nvGrpSpPr>
          <p:grpSpPr>
            <a:xfrm>
              <a:off x="4730218" y="1187994"/>
              <a:ext cx="2731564" cy="3266612"/>
              <a:chOff x="4940649" y="1588040"/>
              <a:chExt cx="2731564" cy="3266612"/>
            </a:xfrm>
          </p:grpSpPr>
          <p:pic>
            <p:nvPicPr>
              <p:cNvPr id="12" name="Picture 11">
                <a:extLst>
                  <a:ext uri="{FF2B5EF4-FFF2-40B4-BE49-F238E27FC236}">
                    <a16:creationId xmlns:a16="http://schemas.microsoft.com/office/drawing/2014/main" id="{89DE6122-7733-4339-9B29-969F6C3A79D7}"/>
                  </a:ext>
                </a:extLst>
              </p:cNvPr>
              <p:cNvPicPr>
                <a:picLocks noChangeAspect="1"/>
              </p:cNvPicPr>
              <p:nvPr/>
            </p:nvPicPr>
            <p:blipFill>
              <a:blip r:embed="rId9"/>
              <a:stretch>
                <a:fillRect/>
              </a:stretch>
            </p:blipFill>
            <p:spPr>
              <a:xfrm>
                <a:off x="4940649" y="1588040"/>
                <a:ext cx="2731564" cy="3266612"/>
              </a:xfrm>
              <a:prstGeom prst="rect">
                <a:avLst/>
              </a:prstGeom>
            </p:spPr>
          </p:pic>
          <p:sp>
            <p:nvSpPr>
              <p:cNvPr id="8" name="Rectangle: Rounded Corners 7">
                <a:extLst>
                  <a:ext uri="{FF2B5EF4-FFF2-40B4-BE49-F238E27FC236}">
                    <a16:creationId xmlns:a16="http://schemas.microsoft.com/office/drawing/2014/main" id="{19E5B491-4C0C-C0E9-573E-4F8EDA588489}"/>
                  </a:ext>
                </a:extLst>
              </p:cNvPr>
              <p:cNvSpPr/>
              <p:nvPr/>
            </p:nvSpPr>
            <p:spPr>
              <a:xfrm>
                <a:off x="6447453" y="2655479"/>
                <a:ext cx="545991" cy="2075141"/>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nvGrpSpPr>
            <p:cNvPr id="23" name="Group 22">
              <a:extLst>
                <a:ext uri="{FF2B5EF4-FFF2-40B4-BE49-F238E27FC236}">
                  <a16:creationId xmlns:a16="http://schemas.microsoft.com/office/drawing/2014/main" id="{300CEFEC-FE7F-1660-AAE8-51AA07A2F2AF}"/>
                </a:ext>
              </a:extLst>
            </p:cNvPr>
            <p:cNvGrpSpPr/>
            <p:nvPr/>
          </p:nvGrpSpPr>
          <p:grpSpPr>
            <a:xfrm>
              <a:off x="7806552" y="1200424"/>
              <a:ext cx="3737410" cy="3473569"/>
              <a:chOff x="7930327" y="1187994"/>
              <a:chExt cx="3737410" cy="3473569"/>
            </a:xfrm>
          </p:grpSpPr>
          <p:pic>
            <p:nvPicPr>
              <p:cNvPr id="2" name="Picture 1">
                <a:extLst>
                  <a:ext uri="{FF2B5EF4-FFF2-40B4-BE49-F238E27FC236}">
                    <a16:creationId xmlns:a16="http://schemas.microsoft.com/office/drawing/2014/main" id="{2D465F4C-9B92-ADB2-7FBB-2A8FFE99A269}"/>
                  </a:ext>
                </a:extLst>
              </p:cNvPr>
              <p:cNvPicPr>
                <a:picLocks noChangeAspect="1"/>
              </p:cNvPicPr>
              <p:nvPr/>
            </p:nvPicPr>
            <p:blipFill>
              <a:blip r:embed="rId10"/>
              <a:stretch>
                <a:fillRect/>
              </a:stretch>
            </p:blipFill>
            <p:spPr>
              <a:xfrm>
                <a:off x="7930327" y="1187994"/>
                <a:ext cx="3737410" cy="3473569"/>
              </a:xfrm>
              <a:prstGeom prst="rect">
                <a:avLst/>
              </a:prstGeom>
            </p:spPr>
          </p:pic>
          <p:sp>
            <p:nvSpPr>
              <p:cNvPr id="13" name="Rectangle: Rounded Corners 12">
                <a:extLst>
                  <a:ext uri="{FF2B5EF4-FFF2-40B4-BE49-F238E27FC236}">
                    <a16:creationId xmlns:a16="http://schemas.microsoft.com/office/drawing/2014/main" id="{85A16457-7D57-C108-4B75-6BF6486349F2}"/>
                  </a:ext>
                </a:extLst>
              </p:cNvPr>
              <p:cNvSpPr/>
              <p:nvPr/>
            </p:nvSpPr>
            <p:spPr>
              <a:xfrm>
                <a:off x="10541218" y="2448523"/>
                <a:ext cx="485192" cy="2006082"/>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noFill/>
                </a:endParaRPr>
              </a:p>
            </p:txBody>
          </p:sp>
        </p:grpSp>
      </p:grpSp>
    </p:spTree>
    <p:extLst>
      <p:ext uri="{BB962C8B-B14F-4D97-AF65-F5344CB8AC3E}">
        <p14:creationId xmlns:p14="http://schemas.microsoft.com/office/powerpoint/2010/main" val="1926241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3395</TotalTime>
  <Words>2318</Words>
  <Application>Microsoft Office PowerPoint</Application>
  <PresentationFormat>Widescreen</PresentationFormat>
  <Paragraphs>311</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Aptos Display</vt:lpstr>
      <vt:lpstr>Aptos Narrow</vt:lpstr>
      <vt:lpstr>Arial</vt:lpstr>
      <vt:lpstr>Arial Narrow</vt:lpstr>
      <vt:lpstr>Calibri</vt:lpstr>
      <vt:lpstr>Calibri Light</vt:lpstr>
      <vt:lpstr>Inter</vt:lpstr>
      <vt:lpstr>Montserrat</vt:lpstr>
      <vt:lpstr>Open Sans</vt:lpstr>
      <vt:lpstr>Söhne</vt:lpstr>
      <vt:lpstr>Wingdings</vt:lpstr>
      <vt:lpstr>Office Theme</vt:lpstr>
      <vt:lpstr>PowerPoint Presentation</vt:lpstr>
      <vt:lpstr>Agenda</vt:lpstr>
      <vt:lpstr>Decoding the Challenge: The Alarming rise of Credit Card Attrition</vt:lpstr>
      <vt:lpstr>Navigating Credit Card Attrition: A Stastistical Overview</vt:lpstr>
      <vt:lpstr>PowerPoint Presentation</vt:lpstr>
      <vt:lpstr>Draft Approach to problem</vt:lpstr>
      <vt:lpstr>Data Cleaning</vt:lpstr>
      <vt:lpstr>Distribution of data based on Attrition and Card Category</vt:lpstr>
      <vt:lpstr>Missing/Unknown Data Detection </vt:lpstr>
      <vt:lpstr>Imputing Missing Values with Random Forest Classification</vt:lpstr>
      <vt:lpstr>Distribution of continuous variables</vt:lpstr>
      <vt:lpstr>PowerPoint Presentation</vt:lpstr>
      <vt:lpstr>Interpreting Correlation Matrix: Insights into Strong Relationships among 3 Variables</vt:lpstr>
      <vt:lpstr>Bivariate Analysis – Continuous variables</vt:lpstr>
      <vt:lpstr>Bivariate Analysis – Categorical variables</vt:lpstr>
      <vt:lpstr>Bivariate Analysis – Hypothesis Testing</vt:lpstr>
      <vt:lpstr>Bivariate Analysis – Hypothesis Testing</vt:lpstr>
      <vt:lpstr>Bivariate Analysis – Hypothesis Testing</vt:lpstr>
      <vt:lpstr>Task category</vt:lpstr>
      <vt:lpstr>Evaluation Metrics of Classification model</vt:lpstr>
      <vt:lpstr>PowerPoint Presentation</vt:lpstr>
      <vt:lpstr>Multicollinearity </vt:lpstr>
      <vt:lpstr>Imbalanced vs Balanced data </vt:lpstr>
      <vt:lpstr>Machine learning models - Performance</vt:lpstr>
      <vt:lpstr>PowerPoint Presentation</vt:lpstr>
      <vt:lpstr>Business Recommendations: Target Customers </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 N</dc:creator>
  <cp:lastModifiedBy>Chetan</cp:lastModifiedBy>
  <cp:revision>206</cp:revision>
  <dcterms:created xsi:type="dcterms:W3CDTF">2021-05-27T09:28:27Z</dcterms:created>
  <dcterms:modified xsi:type="dcterms:W3CDTF">2024-03-20T16:31:29Z</dcterms:modified>
</cp:coreProperties>
</file>